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82505e3b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82505e3b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82505e3b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82505e3b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5828541a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5828541a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828541a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828541a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5828541ad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5828541ad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5828541ad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5828541ad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828541ad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5828541ad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828541ad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5828541ad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5828541ad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5828541ad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58bc20cf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58bc20cf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Densenet patch classifier trained and tested on the new H&amp;E patches did not perform better, it’s having a harder time identifying benign patches.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old densenet classifier was trained on a curated list of cases that Krish gave us, and the new model is </a:t>
            </a:r>
            <a:r>
              <a:rPr lang="en"/>
              <a:t>trained</a:t>
            </a:r>
            <a:r>
              <a:rPr lang="en"/>
              <a:t> on just the CMIL patches April 27th folder. I haven’t filtered the folder by patch images or size beforehand, and that’s something I plan to do next.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89360e6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89360e6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58bc20cf6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58bc20cf6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I’m comparing the MIL model trained on the new patches. So the results show that the model reaches 56% case level accuracy which is lower than the old patch set case level accuracy of 67%.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better understand why, I visualized the attention weights the model assigns to individual patches within each 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densenet injected into MIL – before applying pooling and attention, each patch is passed through the Densenet feature extractor to get the feature maps which is then reduced through pooling into a feature vector. So in MIL we freeze these convolutional layers of Densenet, freezing its weights so that the weights aren’t updating, and we’re just processing the input and returning a feature map.)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58bc20cf61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58bc20cf6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These slides visualize the attention scores assigned to each patch within a case. The top row shows the top 5 most attended patches, while the bottom row shows the least attended.</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What’s immediately obvious is that the model is placing high attention on completely irrelevant or low-quality patches while ignoring well-structured, high-cell-density patches that show more details.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a:t>In this case, the prediction was correct, but it’s clear that the reasoning is wrong.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58bc20cf6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58bc20cf6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Just from seeing the patches that MIL is assigning more weight to, I think the issue was that I’m </a:t>
            </a:r>
            <a:r>
              <a:rPr lang="en"/>
              <a:t>feeding the MIL model all patches from each case without any filtering in the new patches folder.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a:t>So moving forward, I’m going to go back and filter the patches from the raw patches folder based on David’s size analysis, and also I plan to branch out from the densenet classifier for my patch level training, and use faster, more high accuracy ones like resnet or even just David’s CNN, just because densenet is slow at running and it isn’t giving a very significant boost in accuracy.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8a16d6a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8a16d6a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58a16d6ad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58a16d6a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58a16d6ad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58a16d6a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58a16d6ad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58a16d6ad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89360e6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89360e6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589360e6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589360e6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with a 6x6 output size outperformed an 8x8 output size</a:t>
            </a:r>
            <a:endParaRPr/>
          </a:p>
          <a:p>
            <a:pPr indent="0" lvl="0" marL="0" rtl="0" algn="l">
              <a:spcBef>
                <a:spcPts val="0"/>
              </a:spcBef>
              <a:spcAft>
                <a:spcPts val="0"/>
              </a:spcAft>
              <a:buNone/>
            </a:pPr>
            <a:r>
              <a:rPr lang="en"/>
              <a:t>This w/ n = 400 outperformed n = 200</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89360e67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89360e67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89360e6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89360e6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89360e6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89360e6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582505e3b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582505e3b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82505e3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582505e3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arxiv.org/pdf/2101.0790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49.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21.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33.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5.png"/><Relationship Id="rId4" Type="http://schemas.openxmlformats.org/officeDocument/2006/relationships/image" Target="../media/image31.png"/><Relationship Id="rId5"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58.png"/><Relationship Id="rId5" Type="http://schemas.openxmlformats.org/officeDocument/2006/relationships/image" Target="../media/image32.png"/><Relationship Id="rId6" Type="http://schemas.openxmlformats.org/officeDocument/2006/relationships/image" Target="../media/image47.png"/><Relationship Id="rId7" Type="http://schemas.openxmlformats.org/officeDocument/2006/relationships/image" Target="../media/image38.png"/><Relationship Id="rId8"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57.png"/><Relationship Id="rId5" Type="http://schemas.openxmlformats.org/officeDocument/2006/relationships/image" Target="../media/image63.png"/><Relationship Id="rId6" Type="http://schemas.openxmlformats.org/officeDocument/2006/relationships/image" Target="../media/image56.png"/><Relationship Id="rId7" Type="http://schemas.openxmlformats.org/officeDocument/2006/relationships/image" Target="../media/image66.png"/><Relationship Id="rId8"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7.png"/><Relationship Id="rId4" Type="http://schemas.openxmlformats.org/officeDocument/2006/relationships/image" Target="../media/image72.png"/><Relationship Id="rId5"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8.png"/><Relationship Id="rId4"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image" Target="../media/image64.png"/><Relationship Id="rId7" Type="http://schemas.openxmlformats.org/officeDocument/2006/relationships/image" Target="../media/image62.png"/><Relationship Id="rId8"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olab.research.google.com/drive/1sZ7IWLjN7tcoIgNMS7lMPqR9VX0mvGci?usp=sharing" TargetMode="External"/><Relationship Id="rId4" Type="http://schemas.openxmlformats.org/officeDocument/2006/relationships/hyperlink" Target="https://colab.research.google.com/drive/1P3CVJ2oRvlWSwYCqStr5YduHyEGiMkNj?usp=sharing" TargetMode="External"/><Relationship Id="rId10" Type="http://schemas.openxmlformats.org/officeDocument/2006/relationships/image" Target="../media/image4.png"/><Relationship Id="rId9" Type="http://schemas.openxmlformats.org/officeDocument/2006/relationships/image" Target="../media/image28.png"/><Relationship Id="rId5" Type="http://schemas.openxmlformats.org/officeDocument/2006/relationships/image" Target="../media/image44.png"/><Relationship Id="rId6" Type="http://schemas.openxmlformats.org/officeDocument/2006/relationships/image" Target="../media/image10.png"/><Relationship Id="rId7" Type="http://schemas.openxmlformats.org/officeDocument/2006/relationships/image" Target="../media/image22.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colab.research.google.com/drive/1xu6w4Z8NTAo6mYRXrSnhtvy8gyNfG58W?usp=sharing" TargetMode="External"/><Relationship Id="rId4" Type="http://schemas.openxmlformats.org/officeDocument/2006/relationships/hyperlink" Target="https://colab.research.google.com/drive/1sZ7IWLjN7tcoIgNMS7lMPqR9VX0mvGci?usp=sharing" TargetMode="External"/><Relationship Id="rId5" Type="http://schemas.openxmlformats.org/officeDocument/2006/relationships/image" Target="../media/image22.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aldozaimi.wordpress.com/2020/02/13/determine-the-number-of-trainable-parameters-in-a-neural-network/#:~:text=There%20is%20a%20simple%20rule,into%20account%20the%20bias%20term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73.png"/><Relationship Id="rId6"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5/14 Presentation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Model: KimiaNet</a:t>
            </a:r>
            <a:endParaRPr/>
          </a:p>
        </p:txBody>
      </p:sp>
      <p:sp>
        <p:nvSpPr>
          <p:cNvPr id="136" name="Google Shape;136;p22"/>
          <p:cNvSpPr txBox="1"/>
          <p:nvPr>
            <p:ph idx="1" type="body"/>
          </p:nvPr>
        </p:nvSpPr>
        <p:spPr>
          <a:xfrm>
            <a:off x="470450" y="1144125"/>
            <a:ext cx="7801200" cy="34164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e</a:t>
            </a:r>
            <a:r>
              <a:rPr lang="en" sz="1600"/>
              <a:t>mploys the topology of the DenseNet with four dense blocks, fine-tuned and trained with histopathology images in different configurations </a:t>
            </a:r>
            <a:endParaRPr sz="1600"/>
          </a:p>
          <a:p>
            <a:pPr indent="-330200" lvl="0" marL="457200" rtl="0" algn="l">
              <a:lnSpc>
                <a:spcPct val="150000"/>
              </a:lnSpc>
              <a:spcBef>
                <a:spcPts val="0"/>
              </a:spcBef>
              <a:spcAft>
                <a:spcPts val="0"/>
              </a:spcAft>
              <a:buSzPts val="1600"/>
              <a:buChar char="-"/>
            </a:pPr>
            <a:r>
              <a:rPr lang="en" sz="1600"/>
              <a:t>Trained</a:t>
            </a:r>
            <a:r>
              <a:rPr lang="en" sz="1600"/>
              <a:t> on more than 240,000 image patches publicly available through The Cancer Genome Atlas (TCGA) repository</a:t>
            </a:r>
            <a:endParaRPr sz="1600"/>
          </a:p>
          <a:p>
            <a:pPr indent="-330200" lvl="0" marL="457200" rtl="0" algn="l">
              <a:lnSpc>
                <a:spcPct val="150000"/>
              </a:lnSpc>
              <a:spcBef>
                <a:spcPts val="0"/>
              </a:spcBef>
              <a:spcAft>
                <a:spcPts val="0"/>
              </a:spcAft>
              <a:buSzPts val="1600"/>
              <a:buChar char="-"/>
            </a:pPr>
            <a:r>
              <a:rPr lang="en" sz="1600"/>
              <a:t>Fewer parameters than deeper ResNets; more efficient to train</a:t>
            </a:r>
            <a:endParaRPr sz="1600"/>
          </a:p>
          <a:p>
            <a:pPr indent="-330200" lvl="0" marL="457200" rtl="0" algn="l">
              <a:lnSpc>
                <a:spcPct val="150000"/>
              </a:lnSpc>
              <a:spcBef>
                <a:spcPts val="0"/>
              </a:spcBef>
              <a:spcAft>
                <a:spcPts val="0"/>
              </a:spcAft>
              <a:buSzPts val="1600"/>
              <a:buChar char="-"/>
            </a:pPr>
            <a:r>
              <a:rPr lang="en" sz="1600"/>
              <a:t>No built-in attention mechanisms</a:t>
            </a:r>
            <a:endParaRPr sz="1600"/>
          </a:p>
        </p:txBody>
      </p:sp>
      <p:sp>
        <p:nvSpPr>
          <p:cNvPr id="137" name="Google Shape;137;p22"/>
          <p:cNvSpPr txBox="1"/>
          <p:nvPr/>
        </p:nvSpPr>
        <p:spPr>
          <a:xfrm>
            <a:off x="618300" y="4311325"/>
            <a:ext cx="6015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Source: Riasatian et al, Fine-Tuning and Training of DenseNet for Histopathology Image Representation Using TCGA Diagnostic Slides</a:t>
            </a:r>
            <a:endParaRPr sz="1100">
              <a:solidFill>
                <a:schemeClr val="dk2"/>
              </a:solidFill>
            </a:endParaRPr>
          </a:p>
          <a:p>
            <a:pPr indent="0" lvl="0" marL="0" rtl="0" algn="l">
              <a:spcBef>
                <a:spcPts val="0"/>
              </a:spcBef>
              <a:spcAft>
                <a:spcPts val="0"/>
              </a:spcAft>
              <a:buNone/>
            </a:pPr>
            <a:r>
              <a:rPr lang="en" sz="1100" u="sng">
                <a:solidFill>
                  <a:schemeClr val="hlink"/>
                </a:solidFill>
                <a:hlinkClick r:id="rId3"/>
              </a:rPr>
              <a:t>https://arxiv.org/pdf/2101.07903</a:t>
            </a:r>
            <a:endParaRPr sz="11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3" name="Google Shape;143;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4" name="Google Shape;144;p2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328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Comparisons New VS Old Patches</a:t>
            </a:r>
            <a:endParaRPr/>
          </a:p>
        </p:txBody>
      </p:sp>
      <p:pic>
        <p:nvPicPr>
          <p:cNvPr id="150" name="Google Shape;150;p24"/>
          <p:cNvPicPr preferRelativeResize="0"/>
          <p:nvPr/>
        </p:nvPicPr>
        <p:blipFill>
          <a:blip r:embed="rId3">
            <a:alphaModFix/>
          </a:blip>
          <a:stretch>
            <a:fillRect/>
          </a:stretch>
        </p:blipFill>
        <p:spPr>
          <a:xfrm>
            <a:off x="1911526" y="1017726"/>
            <a:ext cx="4046399" cy="1370500"/>
          </a:xfrm>
          <a:prstGeom prst="rect">
            <a:avLst/>
          </a:prstGeom>
          <a:noFill/>
          <a:ln>
            <a:noFill/>
          </a:ln>
        </p:spPr>
      </p:pic>
      <p:pic>
        <p:nvPicPr>
          <p:cNvPr id="151" name="Google Shape;151;p24"/>
          <p:cNvPicPr preferRelativeResize="0"/>
          <p:nvPr/>
        </p:nvPicPr>
        <p:blipFill>
          <a:blip r:embed="rId4">
            <a:alphaModFix/>
          </a:blip>
          <a:stretch>
            <a:fillRect/>
          </a:stretch>
        </p:blipFill>
        <p:spPr>
          <a:xfrm>
            <a:off x="1911525" y="2437000"/>
            <a:ext cx="4046400" cy="1347129"/>
          </a:xfrm>
          <a:prstGeom prst="rect">
            <a:avLst/>
          </a:prstGeom>
          <a:noFill/>
          <a:ln>
            <a:noFill/>
          </a:ln>
        </p:spPr>
      </p:pic>
      <p:pic>
        <p:nvPicPr>
          <p:cNvPr id="152" name="Google Shape;152;p24"/>
          <p:cNvPicPr preferRelativeResize="0"/>
          <p:nvPr/>
        </p:nvPicPr>
        <p:blipFill>
          <a:blip r:embed="rId5">
            <a:alphaModFix/>
          </a:blip>
          <a:stretch>
            <a:fillRect/>
          </a:stretch>
        </p:blipFill>
        <p:spPr>
          <a:xfrm>
            <a:off x="1896661" y="3784124"/>
            <a:ext cx="4061264" cy="1347125"/>
          </a:xfrm>
          <a:prstGeom prst="rect">
            <a:avLst/>
          </a:prstGeom>
          <a:noFill/>
          <a:ln>
            <a:noFill/>
          </a:ln>
        </p:spPr>
      </p:pic>
      <p:pic>
        <p:nvPicPr>
          <p:cNvPr id="153" name="Google Shape;153;p24"/>
          <p:cNvPicPr preferRelativeResize="0"/>
          <p:nvPr/>
        </p:nvPicPr>
        <p:blipFill rotWithShape="1">
          <a:blip r:embed="rId6">
            <a:alphaModFix/>
          </a:blip>
          <a:srcRect b="0" l="25777" r="0" t="0"/>
          <a:stretch/>
        </p:blipFill>
        <p:spPr>
          <a:xfrm>
            <a:off x="5957926" y="778450"/>
            <a:ext cx="2735424" cy="1419275"/>
          </a:xfrm>
          <a:prstGeom prst="rect">
            <a:avLst/>
          </a:prstGeom>
          <a:noFill/>
          <a:ln>
            <a:noFill/>
          </a:ln>
        </p:spPr>
      </p:pic>
      <p:pic>
        <p:nvPicPr>
          <p:cNvPr id="154" name="Google Shape;154;p24"/>
          <p:cNvPicPr preferRelativeResize="0"/>
          <p:nvPr/>
        </p:nvPicPr>
        <p:blipFill rotWithShape="1">
          <a:blip r:embed="rId7">
            <a:alphaModFix/>
          </a:blip>
          <a:srcRect b="0" l="25777" r="0" t="0"/>
          <a:stretch/>
        </p:blipFill>
        <p:spPr>
          <a:xfrm>
            <a:off x="5957924" y="2197725"/>
            <a:ext cx="2735424" cy="1404525"/>
          </a:xfrm>
          <a:prstGeom prst="rect">
            <a:avLst/>
          </a:prstGeom>
          <a:noFill/>
          <a:ln>
            <a:noFill/>
          </a:ln>
        </p:spPr>
      </p:pic>
      <p:pic>
        <p:nvPicPr>
          <p:cNvPr id="155" name="Google Shape;155;p24"/>
          <p:cNvPicPr preferRelativeResize="0"/>
          <p:nvPr/>
        </p:nvPicPr>
        <p:blipFill rotWithShape="1">
          <a:blip r:embed="rId8">
            <a:alphaModFix/>
          </a:blip>
          <a:srcRect b="0" l="25777" r="0" t="0"/>
          <a:stretch/>
        </p:blipFill>
        <p:spPr>
          <a:xfrm>
            <a:off x="5957925" y="3602250"/>
            <a:ext cx="2735426" cy="1452900"/>
          </a:xfrm>
          <a:prstGeom prst="rect">
            <a:avLst/>
          </a:prstGeom>
          <a:noFill/>
          <a:ln>
            <a:noFill/>
          </a:ln>
        </p:spPr>
      </p:pic>
      <p:sp>
        <p:nvSpPr>
          <p:cNvPr id="156" name="Google Shape;156;p24"/>
          <p:cNvSpPr txBox="1"/>
          <p:nvPr/>
        </p:nvSpPr>
        <p:spPr>
          <a:xfrm>
            <a:off x="311712" y="1443538"/>
            <a:ext cx="1343700" cy="31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95959"/>
                </a:solidFill>
              </a:rPr>
              <a:t>H&amp;E</a:t>
            </a:r>
            <a:endParaRPr b="1" sz="2200">
              <a:solidFill>
                <a:srgbClr val="595959"/>
              </a:solidFill>
            </a:endParaRPr>
          </a:p>
          <a:p>
            <a:pPr indent="0" lvl="0" marL="0" rtl="0" algn="l">
              <a:spcBef>
                <a:spcPts val="120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Melan-A</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SOX10</a:t>
            </a:r>
            <a:endParaRPr b="1" sz="2200">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New Patches Performance</a:t>
            </a:r>
            <a:endParaRPr/>
          </a:p>
        </p:txBody>
      </p:sp>
      <p:sp>
        <p:nvSpPr>
          <p:cNvPr id="162" name="Google Shape;162;p25"/>
          <p:cNvSpPr txBox="1"/>
          <p:nvPr>
            <p:ph idx="1" type="body"/>
          </p:nvPr>
        </p:nvSpPr>
        <p:spPr>
          <a:xfrm>
            <a:off x="297628" y="1313318"/>
            <a:ext cx="8136000" cy="262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5"/>
          <p:cNvPicPr preferRelativeResize="0"/>
          <p:nvPr/>
        </p:nvPicPr>
        <p:blipFill>
          <a:blip r:embed="rId3">
            <a:alphaModFix/>
          </a:blip>
          <a:stretch>
            <a:fillRect/>
          </a:stretch>
        </p:blipFill>
        <p:spPr>
          <a:xfrm>
            <a:off x="0" y="1209975"/>
            <a:ext cx="3061973" cy="2044456"/>
          </a:xfrm>
          <a:prstGeom prst="rect">
            <a:avLst/>
          </a:prstGeom>
          <a:noFill/>
          <a:ln>
            <a:noFill/>
          </a:ln>
        </p:spPr>
      </p:pic>
      <p:pic>
        <p:nvPicPr>
          <p:cNvPr id="164" name="Google Shape;164;p25"/>
          <p:cNvPicPr preferRelativeResize="0"/>
          <p:nvPr/>
        </p:nvPicPr>
        <p:blipFill>
          <a:blip r:embed="rId4">
            <a:alphaModFix/>
          </a:blip>
          <a:stretch>
            <a:fillRect/>
          </a:stretch>
        </p:blipFill>
        <p:spPr>
          <a:xfrm>
            <a:off x="3061974" y="1209975"/>
            <a:ext cx="3061973" cy="2044466"/>
          </a:xfrm>
          <a:prstGeom prst="rect">
            <a:avLst/>
          </a:prstGeom>
          <a:noFill/>
          <a:ln>
            <a:noFill/>
          </a:ln>
        </p:spPr>
      </p:pic>
      <p:pic>
        <p:nvPicPr>
          <p:cNvPr id="165" name="Google Shape;165;p25"/>
          <p:cNvPicPr preferRelativeResize="0"/>
          <p:nvPr/>
        </p:nvPicPr>
        <p:blipFill>
          <a:blip r:embed="rId5">
            <a:alphaModFix/>
          </a:blip>
          <a:stretch>
            <a:fillRect/>
          </a:stretch>
        </p:blipFill>
        <p:spPr>
          <a:xfrm>
            <a:off x="6123948" y="1209975"/>
            <a:ext cx="3020052" cy="2044456"/>
          </a:xfrm>
          <a:prstGeom prst="rect">
            <a:avLst/>
          </a:prstGeom>
          <a:noFill/>
          <a:ln>
            <a:noFill/>
          </a:ln>
        </p:spPr>
      </p:pic>
      <p:pic>
        <p:nvPicPr>
          <p:cNvPr id="166" name="Google Shape;166;p25"/>
          <p:cNvPicPr preferRelativeResize="0"/>
          <p:nvPr/>
        </p:nvPicPr>
        <p:blipFill>
          <a:blip r:embed="rId6">
            <a:alphaModFix/>
          </a:blip>
          <a:stretch>
            <a:fillRect/>
          </a:stretch>
        </p:blipFill>
        <p:spPr>
          <a:xfrm>
            <a:off x="0" y="3254450"/>
            <a:ext cx="3020049" cy="1562262"/>
          </a:xfrm>
          <a:prstGeom prst="rect">
            <a:avLst/>
          </a:prstGeom>
          <a:noFill/>
          <a:ln>
            <a:noFill/>
          </a:ln>
        </p:spPr>
      </p:pic>
      <p:pic>
        <p:nvPicPr>
          <p:cNvPr id="167" name="Google Shape;167;p25"/>
          <p:cNvPicPr preferRelativeResize="0"/>
          <p:nvPr/>
        </p:nvPicPr>
        <p:blipFill>
          <a:blip r:embed="rId7">
            <a:alphaModFix/>
          </a:blip>
          <a:stretch>
            <a:fillRect/>
          </a:stretch>
        </p:blipFill>
        <p:spPr>
          <a:xfrm>
            <a:off x="3020050" y="3254437"/>
            <a:ext cx="3020051" cy="1418788"/>
          </a:xfrm>
          <a:prstGeom prst="rect">
            <a:avLst/>
          </a:prstGeom>
          <a:noFill/>
          <a:ln>
            <a:noFill/>
          </a:ln>
        </p:spPr>
      </p:pic>
      <p:pic>
        <p:nvPicPr>
          <p:cNvPr id="168" name="Google Shape;168;p25"/>
          <p:cNvPicPr preferRelativeResize="0"/>
          <p:nvPr/>
        </p:nvPicPr>
        <p:blipFill>
          <a:blip r:embed="rId8">
            <a:alphaModFix/>
          </a:blip>
          <a:stretch>
            <a:fillRect/>
          </a:stretch>
        </p:blipFill>
        <p:spPr>
          <a:xfrm>
            <a:off x="6040099" y="3251890"/>
            <a:ext cx="3020050" cy="1423872"/>
          </a:xfrm>
          <a:prstGeom prst="rect">
            <a:avLst/>
          </a:prstGeom>
          <a:noFill/>
          <a:ln>
            <a:noFill/>
          </a:ln>
        </p:spPr>
      </p:pic>
      <p:sp>
        <p:nvSpPr>
          <p:cNvPr id="169" name="Google Shape;169;p25"/>
          <p:cNvSpPr txBox="1"/>
          <p:nvPr/>
        </p:nvSpPr>
        <p:spPr>
          <a:xfrm>
            <a:off x="1101905" y="843125"/>
            <a:ext cx="8499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H&amp;E</a:t>
            </a:r>
            <a:endParaRPr sz="1800">
              <a:solidFill>
                <a:schemeClr val="dk2"/>
              </a:solidFill>
            </a:endParaRPr>
          </a:p>
        </p:txBody>
      </p:sp>
      <p:sp>
        <p:nvSpPr>
          <p:cNvPr id="170" name="Google Shape;170;p25"/>
          <p:cNvSpPr txBox="1"/>
          <p:nvPr/>
        </p:nvSpPr>
        <p:spPr>
          <a:xfrm>
            <a:off x="3830398" y="843125"/>
            <a:ext cx="12279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MELAN</a:t>
            </a:r>
            <a:endParaRPr sz="1800">
              <a:solidFill>
                <a:schemeClr val="dk2"/>
              </a:solidFill>
            </a:endParaRPr>
          </a:p>
        </p:txBody>
      </p:sp>
      <p:sp>
        <p:nvSpPr>
          <p:cNvPr id="171" name="Google Shape;171;p25"/>
          <p:cNvSpPr txBox="1"/>
          <p:nvPr/>
        </p:nvSpPr>
        <p:spPr>
          <a:xfrm>
            <a:off x="7125180" y="843125"/>
            <a:ext cx="8499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SOX</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222800" y="114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CNN Performance</a:t>
            </a:r>
            <a:endParaRPr/>
          </a:p>
        </p:txBody>
      </p:sp>
      <p:pic>
        <p:nvPicPr>
          <p:cNvPr id="177" name="Google Shape;177;p26"/>
          <p:cNvPicPr preferRelativeResize="0"/>
          <p:nvPr/>
        </p:nvPicPr>
        <p:blipFill>
          <a:blip r:embed="rId3">
            <a:alphaModFix/>
          </a:blip>
          <a:stretch>
            <a:fillRect/>
          </a:stretch>
        </p:blipFill>
        <p:spPr>
          <a:xfrm>
            <a:off x="4931924" y="3484150"/>
            <a:ext cx="4046400" cy="1519655"/>
          </a:xfrm>
          <a:prstGeom prst="rect">
            <a:avLst/>
          </a:prstGeom>
          <a:noFill/>
          <a:ln>
            <a:noFill/>
          </a:ln>
        </p:spPr>
      </p:pic>
      <p:pic>
        <p:nvPicPr>
          <p:cNvPr id="178" name="Google Shape;178;p26"/>
          <p:cNvPicPr preferRelativeResize="0"/>
          <p:nvPr/>
        </p:nvPicPr>
        <p:blipFill>
          <a:blip r:embed="rId4">
            <a:alphaModFix/>
          </a:blip>
          <a:stretch>
            <a:fillRect/>
          </a:stretch>
        </p:blipFill>
        <p:spPr>
          <a:xfrm>
            <a:off x="4931925" y="2031288"/>
            <a:ext cx="4046399" cy="1452862"/>
          </a:xfrm>
          <a:prstGeom prst="rect">
            <a:avLst/>
          </a:prstGeom>
          <a:noFill/>
          <a:ln>
            <a:noFill/>
          </a:ln>
        </p:spPr>
      </p:pic>
      <p:pic>
        <p:nvPicPr>
          <p:cNvPr id="179" name="Google Shape;179;p26"/>
          <p:cNvPicPr preferRelativeResize="0"/>
          <p:nvPr/>
        </p:nvPicPr>
        <p:blipFill>
          <a:blip r:embed="rId5">
            <a:alphaModFix/>
          </a:blip>
          <a:stretch>
            <a:fillRect/>
          </a:stretch>
        </p:blipFill>
        <p:spPr>
          <a:xfrm>
            <a:off x="4931921" y="528347"/>
            <a:ext cx="4046400" cy="1502949"/>
          </a:xfrm>
          <a:prstGeom prst="rect">
            <a:avLst/>
          </a:prstGeom>
          <a:noFill/>
          <a:ln>
            <a:noFill/>
          </a:ln>
        </p:spPr>
      </p:pic>
      <p:sp>
        <p:nvSpPr>
          <p:cNvPr id="180" name="Google Shape;180;p26"/>
          <p:cNvSpPr txBox="1"/>
          <p:nvPr/>
        </p:nvSpPr>
        <p:spPr>
          <a:xfrm>
            <a:off x="311712" y="1418138"/>
            <a:ext cx="1343700" cy="31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95959"/>
                </a:solidFill>
              </a:rPr>
              <a:t>H&amp;E</a:t>
            </a:r>
            <a:endParaRPr b="1" sz="2200">
              <a:solidFill>
                <a:srgbClr val="595959"/>
              </a:solidFill>
            </a:endParaRPr>
          </a:p>
          <a:p>
            <a:pPr indent="0" lvl="0" marL="0" rtl="0" algn="l">
              <a:spcBef>
                <a:spcPts val="120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Melan-A</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SOX10</a:t>
            </a:r>
            <a:endParaRPr b="1" sz="2200">
              <a:solidFill>
                <a:srgbClr val="595959"/>
              </a:solidFill>
            </a:endParaRPr>
          </a:p>
        </p:txBody>
      </p:sp>
      <p:pic>
        <p:nvPicPr>
          <p:cNvPr id="181" name="Google Shape;181;p26"/>
          <p:cNvPicPr preferRelativeResize="0"/>
          <p:nvPr/>
        </p:nvPicPr>
        <p:blipFill>
          <a:blip r:embed="rId6">
            <a:alphaModFix/>
          </a:blip>
          <a:stretch>
            <a:fillRect/>
          </a:stretch>
        </p:blipFill>
        <p:spPr>
          <a:xfrm>
            <a:off x="3103882" y="520000"/>
            <a:ext cx="1828044" cy="1519649"/>
          </a:xfrm>
          <a:prstGeom prst="rect">
            <a:avLst/>
          </a:prstGeom>
          <a:noFill/>
          <a:ln>
            <a:noFill/>
          </a:ln>
        </p:spPr>
      </p:pic>
      <p:pic>
        <p:nvPicPr>
          <p:cNvPr id="182" name="Google Shape;182;p26"/>
          <p:cNvPicPr preferRelativeResize="0"/>
          <p:nvPr/>
        </p:nvPicPr>
        <p:blipFill>
          <a:blip r:embed="rId7">
            <a:alphaModFix/>
          </a:blip>
          <a:stretch>
            <a:fillRect/>
          </a:stretch>
        </p:blipFill>
        <p:spPr>
          <a:xfrm>
            <a:off x="3103875" y="1997900"/>
            <a:ext cx="1828051" cy="1519649"/>
          </a:xfrm>
          <a:prstGeom prst="rect">
            <a:avLst/>
          </a:prstGeom>
          <a:noFill/>
          <a:ln>
            <a:noFill/>
          </a:ln>
        </p:spPr>
      </p:pic>
      <p:pic>
        <p:nvPicPr>
          <p:cNvPr id="183" name="Google Shape;183;p26"/>
          <p:cNvPicPr preferRelativeResize="0"/>
          <p:nvPr/>
        </p:nvPicPr>
        <p:blipFill>
          <a:blip r:embed="rId8">
            <a:alphaModFix/>
          </a:blip>
          <a:stretch>
            <a:fillRect/>
          </a:stretch>
        </p:blipFill>
        <p:spPr>
          <a:xfrm>
            <a:off x="1932966" y="3550950"/>
            <a:ext cx="2998959" cy="1452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CNN Inference H&amp;E</a:t>
            </a:r>
            <a:endParaRPr/>
          </a:p>
        </p:txBody>
      </p:sp>
      <p:sp>
        <p:nvSpPr>
          <p:cNvPr id="189" name="Google Shape;189;p27"/>
          <p:cNvSpPr txBox="1"/>
          <p:nvPr>
            <p:ph idx="1" type="body"/>
          </p:nvPr>
        </p:nvSpPr>
        <p:spPr>
          <a:xfrm>
            <a:off x="304157" y="1342240"/>
            <a:ext cx="8314500" cy="322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27"/>
          <p:cNvPicPr preferRelativeResize="0"/>
          <p:nvPr/>
        </p:nvPicPr>
        <p:blipFill>
          <a:blip r:embed="rId3">
            <a:alphaModFix/>
          </a:blip>
          <a:stretch>
            <a:fillRect/>
          </a:stretch>
        </p:blipFill>
        <p:spPr>
          <a:xfrm>
            <a:off x="0" y="1214975"/>
            <a:ext cx="4572010" cy="1947654"/>
          </a:xfrm>
          <a:prstGeom prst="rect">
            <a:avLst/>
          </a:prstGeom>
          <a:noFill/>
          <a:ln>
            <a:noFill/>
          </a:ln>
        </p:spPr>
      </p:pic>
      <p:pic>
        <p:nvPicPr>
          <p:cNvPr id="191" name="Google Shape;191;p27"/>
          <p:cNvPicPr preferRelativeResize="0"/>
          <p:nvPr/>
        </p:nvPicPr>
        <p:blipFill>
          <a:blip r:embed="rId4">
            <a:alphaModFix/>
          </a:blip>
          <a:stretch>
            <a:fillRect/>
          </a:stretch>
        </p:blipFill>
        <p:spPr>
          <a:xfrm>
            <a:off x="0" y="3131205"/>
            <a:ext cx="4571999" cy="2012295"/>
          </a:xfrm>
          <a:prstGeom prst="rect">
            <a:avLst/>
          </a:prstGeom>
          <a:noFill/>
          <a:ln>
            <a:noFill/>
          </a:ln>
        </p:spPr>
      </p:pic>
      <p:pic>
        <p:nvPicPr>
          <p:cNvPr id="192" name="Google Shape;192;p27"/>
          <p:cNvPicPr preferRelativeResize="0"/>
          <p:nvPr/>
        </p:nvPicPr>
        <p:blipFill>
          <a:blip r:embed="rId5">
            <a:alphaModFix/>
          </a:blip>
          <a:stretch>
            <a:fillRect/>
          </a:stretch>
        </p:blipFill>
        <p:spPr>
          <a:xfrm>
            <a:off x="4572021" y="1214975"/>
            <a:ext cx="4571979" cy="19476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CNN Inference Melan</a:t>
            </a:r>
            <a:endParaRPr/>
          </a:p>
        </p:txBody>
      </p:sp>
      <p:sp>
        <p:nvSpPr>
          <p:cNvPr id="198" name="Google Shape;198;p28"/>
          <p:cNvSpPr txBox="1"/>
          <p:nvPr>
            <p:ph idx="1" type="body"/>
          </p:nvPr>
        </p:nvSpPr>
        <p:spPr>
          <a:xfrm>
            <a:off x="304157" y="1017715"/>
            <a:ext cx="8314500" cy="322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28"/>
          <p:cNvPicPr preferRelativeResize="0"/>
          <p:nvPr/>
        </p:nvPicPr>
        <p:blipFill>
          <a:blip r:embed="rId3">
            <a:alphaModFix/>
          </a:blip>
          <a:stretch>
            <a:fillRect/>
          </a:stretch>
        </p:blipFill>
        <p:spPr>
          <a:xfrm>
            <a:off x="0" y="1017725"/>
            <a:ext cx="4571999" cy="2012287"/>
          </a:xfrm>
          <a:prstGeom prst="rect">
            <a:avLst/>
          </a:prstGeom>
          <a:noFill/>
          <a:ln>
            <a:noFill/>
          </a:ln>
        </p:spPr>
      </p:pic>
      <p:pic>
        <p:nvPicPr>
          <p:cNvPr id="200" name="Google Shape;200;p28"/>
          <p:cNvPicPr preferRelativeResize="0"/>
          <p:nvPr/>
        </p:nvPicPr>
        <p:blipFill>
          <a:blip r:embed="rId4">
            <a:alphaModFix/>
          </a:blip>
          <a:stretch>
            <a:fillRect/>
          </a:stretch>
        </p:blipFill>
        <p:spPr>
          <a:xfrm>
            <a:off x="0" y="2934619"/>
            <a:ext cx="4571999" cy="2012288"/>
          </a:xfrm>
          <a:prstGeom prst="rect">
            <a:avLst/>
          </a:prstGeom>
          <a:noFill/>
          <a:ln>
            <a:noFill/>
          </a:ln>
        </p:spPr>
      </p:pic>
      <p:pic>
        <p:nvPicPr>
          <p:cNvPr id="201" name="Google Shape;201;p28"/>
          <p:cNvPicPr preferRelativeResize="0"/>
          <p:nvPr/>
        </p:nvPicPr>
        <p:blipFill>
          <a:blip r:embed="rId5">
            <a:alphaModFix/>
          </a:blip>
          <a:stretch>
            <a:fillRect/>
          </a:stretch>
        </p:blipFill>
        <p:spPr>
          <a:xfrm>
            <a:off x="4572000" y="1017725"/>
            <a:ext cx="4571999" cy="2012275"/>
          </a:xfrm>
          <a:prstGeom prst="rect">
            <a:avLst/>
          </a:prstGeom>
          <a:noFill/>
          <a:ln>
            <a:noFill/>
          </a:ln>
        </p:spPr>
      </p:pic>
      <p:pic>
        <p:nvPicPr>
          <p:cNvPr id="202" name="Google Shape;202;p28"/>
          <p:cNvPicPr preferRelativeResize="0"/>
          <p:nvPr/>
        </p:nvPicPr>
        <p:blipFill>
          <a:blip r:embed="rId6">
            <a:alphaModFix/>
          </a:blip>
          <a:stretch>
            <a:fillRect/>
          </a:stretch>
        </p:blipFill>
        <p:spPr>
          <a:xfrm>
            <a:off x="4572000" y="2934612"/>
            <a:ext cx="4571999" cy="20122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CNN Inference SOX</a:t>
            </a:r>
            <a:endParaRPr/>
          </a:p>
        </p:txBody>
      </p:sp>
      <p:pic>
        <p:nvPicPr>
          <p:cNvPr id="208" name="Google Shape;208;p29"/>
          <p:cNvPicPr preferRelativeResize="0"/>
          <p:nvPr/>
        </p:nvPicPr>
        <p:blipFill>
          <a:blip r:embed="rId3">
            <a:alphaModFix/>
          </a:blip>
          <a:stretch>
            <a:fillRect/>
          </a:stretch>
        </p:blipFill>
        <p:spPr>
          <a:xfrm>
            <a:off x="2286013" y="1017719"/>
            <a:ext cx="4571970" cy="2012275"/>
          </a:xfrm>
          <a:prstGeom prst="rect">
            <a:avLst/>
          </a:prstGeom>
          <a:noFill/>
          <a:ln>
            <a:noFill/>
          </a:ln>
        </p:spPr>
      </p:pic>
      <p:pic>
        <p:nvPicPr>
          <p:cNvPr id="209" name="Google Shape;209;p29"/>
          <p:cNvPicPr preferRelativeResize="0"/>
          <p:nvPr/>
        </p:nvPicPr>
        <p:blipFill>
          <a:blip r:embed="rId4">
            <a:alphaModFix/>
          </a:blip>
          <a:stretch>
            <a:fillRect/>
          </a:stretch>
        </p:blipFill>
        <p:spPr>
          <a:xfrm>
            <a:off x="2286013" y="2964874"/>
            <a:ext cx="4571938" cy="2012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311700" y="86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CoAtNet Performance</a:t>
            </a:r>
            <a:endParaRPr/>
          </a:p>
        </p:txBody>
      </p:sp>
      <p:pic>
        <p:nvPicPr>
          <p:cNvPr id="215" name="Google Shape;215;p30"/>
          <p:cNvPicPr preferRelativeResize="0"/>
          <p:nvPr/>
        </p:nvPicPr>
        <p:blipFill>
          <a:blip r:embed="rId3">
            <a:alphaModFix/>
          </a:blip>
          <a:stretch>
            <a:fillRect/>
          </a:stretch>
        </p:blipFill>
        <p:spPr>
          <a:xfrm>
            <a:off x="5037821" y="761300"/>
            <a:ext cx="4046400" cy="1464760"/>
          </a:xfrm>
          <a:prstGeom prst="rect">
            <a:avLst/>
          </a:prstGeom>
          <a:noFill/>
          <a:ln>
            <a:noFill/>
          </a:ln>
        </p:spPr>
      </p:pic>
      <p:pic>
        <p:nvPicPr>
          <p:cNvPr id="216" name="Google Shape;216;p30"/>
          <p:cNvPicPr preferRelativeResize="0"/>
          <p:nvPr/>
        </p:nvPicPr>
        <p:blipFill>
          <a:blip r:embed="rId4">
            <a:alphaModFix/>
          </a:blip>
          <a:stretch>
            <a:fillRect/>
          </a:stretch>
        </p:blipFill>
        <p:spPr>
          <a:xfrm>
            <a:off x="5037825" y="2226045"/>
            <a:ext cx="4046400" cy="1423509"/>
          </a:xfrm>
          <a:prstGeom prst="rect">
            <a:avLst/>
          </a:prstGeom>
          <a:noFill/>
          <a:ln>
            <a:noFill/>
          </a:ln>
        </p:spPr>
      </p:pic>
      <p:pic>
        <p:nvPicPr>
          <p:cNvPr id="217" name="Google Shape;217;p30"/>
          <p:cNvPicPr preferRelativeResize="0"/>
          <p:nvPr/>
        </p:nvPicPr>
        <p:blipFill>
          <a:blip r:embed="rId5">
            <a:alphaModFix/>
          </a:blip>
          <a:stretch>
            <a:fillRect/>
          </a:stretch>
        </p:blipFill>
        <p:spPr>
          <a:xfrm>
            <a:off x="5037820" y="3649545"/>
            <a:ext cx="4046400" cy="1493962"/>
          </a:xfrm>
          <a:prstGeom prst="rect">
            <a:avLst/>
          </a:prstGeom>
          <a:noFill/>
          <a:ln>
            <a:noFill/>
          </a:ln>
        </p:spPr>
      </p:pic>
      <p:pic>
        <p:nvPicPr>
          <p:cNvPr id="218" name="Google Shape;218;p30"/>
          <p:cNvPicPr preferRelativeResize="0"/>
          <p:nvPr/>
        </p:nvPicPr>
        <p:blipFill>
          <a:blip r:embed="rId6">
            <a:alphaModFix/>
          </a:blip>
          <a:stretch>
            <a:fillRect/>
          </a:stretch>
        </p:blipFill>
        <p:spPr>
          <a:xfrm>
            <a:off x="1975172" y="3678754"/>
            <a:ext cx="3062654" cy="1464750"/>
          </a:xfrm>
          <a:prstGeom prst="rect">
            <a:avLst/>
          </a:prstGeom>
          <a:noFill/>
          <a:ln>
            <a:noFill/>
          </a:ln>
        </p:spPr>
      </p:pic>
      <p:pic>
        <p:nvPicPr>
          <p:cNvPr id="219" name="Google Shape;219;p30"/>
          <p:cNvPicPr preferRelativeResize="0"/>
          <p:nvPr/>
        </p:nvPicPr>
        <p:blipFill>
          <a:blip r:embed="rId7">
            <a:alphaModFix/>
          </a:blip>
          <a:stretch>
            <a:fillRect/>
          </a:stretch>
        </p:blipFill>
        <p:spPr>
          <a:xfrm>
            <a:off x="1975173" y="2206422"/>
            <a:ext cx="3062650" cy="1462754"/>
          </a:xfrm>
          <a:prstGeom prst="rect">
            <a:avLst/>
          </a:prstGeom>
          <a:noFill/>
          <a:ln>
            <a:noFill/>
          </a:ln>
        </p:spPr>
      </p:pic>
      <p:pic>
        <p:nvPicPr>
          <p:cNvPr id="220" name="Google Shape;220;p30"/>
          <p:cNvPicPr preferRelativeResize="0"/>
          <p:nvPr/>
        </p:nvPicPr>
        <p:blipFill>
          <a:blip r:embed="rId8">
            <a:alphaModFix/>
          </a:blip>
          <a:stretch>
            <a:fillRect/>
          </a:stretch>
        </p:blipFill>
        <p:spPr>
          <a:xfrm>
            <a:off x="2834500" y="537325"/>
            <a:ext cx="1996275" cy="1659526"/>
          </a:xfrm>
          <a:prstGeom prst="rect">
            <a:avLst/>
          </a:prstGeom>
          <a:noFill/>
          <a:ln>
            <a:noFill/>
          </a:ln>
        </p:spPr>
      </p:pic>
      <p:sp>
        <p:nvSpPr>
          <p:cNvPr id="221" name="Google Shape;221;p30"/>
          <p:cNvSpPr txBox="1"/>
          <p:nvPr/>
        </p:nvSpPr>
        <p:spPr>
          <a:xfrm>
            <a:off x="311712" y="1418138"/>
            <a:ext cx="1343700" cy="31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95959"/>
                </a:solidFill>
              </a:rPr>
              <a:t>H&amp;E</a:t>
            </a:r>
            <a:endParaRPr b="1" sz="2200">
              <a:solidFill>
                <a:srgbClr val="595959"/>
              </a:solidFill>
            </a:endParaRPr>
          </a:p>
          <a:p>
            <a:pPr indent="0" lvl="0" marL="0" rtl="0" algn="l">
              <a:spcBef>
                <a:spcPts val="120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Melan-A</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t/>
            </a:r>
            <a:endParaRPr b="1" sz="2200">
              <a:solidFill>
                <a:srgbClr val="595959"/>
              </a:solidFill>
            </a:endParaRPr>
          </a:p>
          <a:p>
            <a:pPr indent="0" lvl="0" marL="0" rtl="0" algn="l">
              <a:spcBef>
                <a:spcPts val="0"/>
              </a:spcBef>
              <a:spcAft>
                <a:spcPts val="0"/>
              </a:spcAft>
              <a:buNone/>
            </a:pPr>
            <a:r>
              <a:rPr b="1" lang="en" sz="2200">
                <a:solidFill>
                  <a:srgbClr val="595959"/>
                </a:solidFill>
              </a:rPr>
              <a:t>SOX10</a:t>
            </a:r>
            <a:endParaRPr b="1" sz="2200">
              <a:solidFill>
                <a:srgbClr val="59595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Densenet Patch Classifier on New Patches (h&amp;e)</a:t>
            </a:r>
            <a:endParaRPr/>
          </a:p>
        </p:txBody>
      </p:sp>
      <p:sp>
        <p:nvSpPr>
          <p:cNvPr id="227" name="Google Shape;22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8" name="Google Shape;228;p31"/>
          <p:cNvSpPr txBox="1"/>
          <p:nvPr/>
        </p:nvSpPr>
        <p:spPr>
          <a:xfrm>
            <a:off x="2001050" y="879200"/>
            <a:ext cx="90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New</a:t>
            </a:r>
            <a:endParaRPr sz="1800">
              <a:solidFill>
                <a:schemeClr val="dk2"/>
              </a:solidFill>
            </a:endParaRPr>
          </a:p>
        </p:txBody>
      </p:sp>
      <p:sp>
        <p:nvSpPr>
          <p:cNvPr id="229" name="Google Shape;229;p31"/>
          <p:cNvSpPr txBox="1"/>
          <p:nvPr/>
        </p:nvSpPr>
        <p:spPr>
          <a:xfrm>
            <a:off x="6561838" y="905463"/>
            <a:ext cx="58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Old</a:t>
            </a:r>
            <a:endParaRPr sz="1800">
              <a:solidFill>
                <a:schemeClr val="dk2"/>
              </a:solidFill>
            </a:endParaRPr>
          </a:p>
        </p:txBody>
      </p:sp>
      <p:pic>
        <p:nvPicPr>
          <p:cNvPr id="230" name="Google Shape;230;p31"/>
          <p:cNvPicPr preferRelativeResize="0"/>
          <p:nvPr/>
        </p:nvPicPr>
        <p:blipFill>
          <a:blip r:embed="rId3">
            <a:alphaModFix/>
          </a:blip>
          <a:stretch>
            <a:fillRect/>
          </a:stretch>
        </p:blipFill>
        <p:spPr>
          <a:xfrm>
            <a:off x="5026375" y="1340900"/>
            <a:ext cx="3652051" cy="3544373"/>
          </a:xfrm>
          <a:prstGeom prst="rect">
            <a:avLst/>
          </a:prstGeom>
          <a:noFill/>
          <a:ln>
            <a:noFill/>
          </a:ln>
        </p:spPr>
      </p:pic>
      <p:pic>
        <p:nvPicPr>
          <p:cNvPr id="231" name="Google Shape;231;p31"/>
          <p:cNvPicPr preferRelativeResize="0"/>
          <p:nvPr/>
        </p:nvPicPr>
        <p:blipFill>
          <a:blip r:embed="rId4">
            <a:alphaModFix/>
          </a:blip>
          <a:stretch>
            <a:fillRect/>
          </a:stretch>
        </p:blipFill>
        <p:spPr>
          <a:xfrm>
            <a:off x="702700" y="1340900"/>
            <a:ext cx="3878073" cy="3544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Adaptive Pooling</a:t>
            </a:r>
            <a:endParaRPr/>
          </a:p>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4155900" cy="3832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1575"/>
              <a:t>What is it? </a:t>
            </a:r>
            <a:r>
              <a:rPr lang="en" sz="1075"/>
              <a:t>(ChatGPT)</a:t>
            </a:r>
            <a:endParaRPr sz="1075"/>
          </a:p>
          <a:p>
            <a:pPr indent="-328649" lvl="0" marL="457200" rtl="0" algn="l">
              <a:lnSpc>
                <a:spcPct val="105000"/>
              </a:lnSpc>
              <a:spcBef>
                <a:spcPts val="1200"/>
              </a:spcBef>
              <a:spcAft>
                <a:spcPts val="0"/>
              </a:spcAft>
              <a:buSzPts val="1576"/>
              <a:buChar char="-"/>
            </a:pPr>
            <a:r>
              <a:rPr lang="en" sz="1575"/>
              <a:t>Pooling (non-trainable) layer that goes </a:t>
            </a:r>
            <a:r>
              <a:rPr lang="en" sz="1575"/>
              <a:t>after convolutional layers but before dense layers</a:t>
            </a:r>
            <a:endParaRPr sz="1575"/>
          </a:p>
          <a:p>
            <a:pPr indent="0" lvl="0" marL="0" rtl="0" algn="l">
              <a:lnSpc>
                <a:spcPct val="105000"/>
              </a:lnSpc>
              <a:spcBef>
                <a:spcPts val="1200"/>
              </a:spcBef>
              <a:spcAft>
                <a:spcPts val="0"/>
              </a:spcAft>
              <a:buSzPts val="688"/>
              <a:buNone/>
            </a:pPr>
            <a:r>
              <a:rPr lang="en" sz="1575"/>
              <a:t>How does it work?</a:t>
            </a:r>
            <a:endParaRPr sz="1575"/>
          </a:p>
          <a:p>
            <a:pPr indent="-328649" lvl="0" marL="457200" rtl="0" algn="l">
              <a:lnSpc>
                <a:spcPct val="105000"/>
              </a:lnSpc>
              <a:spcBef>
                <a:spcPts val="1200"/>
              </a:spcBef>
              <a:spcAft>
                <a:spcPts val="0"/>
              </a:spcAft>
              <a:buSzPts val="1576"/>
              <a:buChar char="-"/>
            </a:pPr>
            <a:r>
              <a:rPr lang="en" sz="1575"/>
              <a:t>Adaptive pooling layer picks stride and kernel values for each new image such that </a:t>
            </a:r>
            <a:r>
              <a:rPr lang="en" sz="1575"/>
              <a:t>output</a:t>
            </a:r>
            <a:r>
              <a:rPr lang="en" sz="1575"/>
              <a:t> layer is uniform size</a:t>
            </a:r>
            <a:endParaRPr sz="1575"/>
          </a:p>
          <a:p>
            <a:pPr indent="-328649" lvl="0" marL="457200" rtl="0" algn="l">
              <a:lnSpc>
                <a:spcPct val="105000"/>
              </a:lnSpc>
              <a:spcBef>
                <a:spcPts val="0"/>
              </a:spcBef>
              <a:spcAft>
                <a:spcPts val="0"/>
              </a:spcAft>
              <a:buSzPts val="1576"/>
              <a:buChar char="-"/>
            </a:pPr>
            <a:r>
              <a:rPr lang="en" sz="1575"/>
              <a:t>All values within the kernel are averaged (pooled together) -&gt; </a:t>
            </a:r>
            <a:r>
              <a:rPr lang="en" sz="1575"/>
              <a:t>Spacial </a:t>
            </a:r>
            <a:r>
              <a:rPr lang="en" sz="1575"/>
              <a:t>reduction </a:t>
            </a:r>
            <a:endParaRPr sz="1575"/>
          </a:p>
          <a:p>
            <a:pPr indent="0" lvl="0" marL="0" rtl="0" algn="l">
              <a:lnSpc>
                <a:spcPct val="105000"/>
              </a:lnSpc>
              <a:spcBef>
                <a:spcPts val="1200"/>
              </a:spcBef>
              <a:spcAft>
                <a:spcPts val="1200"/>
              </a:spcAft>
              <a:buSzPts val="688"/>
              <a:buNone/>
            </a:pPr>
            <a:r>
              <a:t/>
            </a:r>
            <a:endParaRPr sz="1125"/>
          </a:p>
        </p:txBody>
      </p:sp>
      <p:sp>
        <p:nvSpPr>
          <p:cNvPr id="62" name="Google Shape;62;p14"/>
          <p:cNvSpPr txBox="1"/>
          <p:nvPr/>
        </p:nvSpPr>
        <p:spPr>
          <a:xfrm>
            <a:off x="4582950" y="1126550"/>
            <a:ext cx="4351200" cy="3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Then </a:t>
            </a:r>
            <a:r>
              <a:rPr lang="en" sz="1700">
                <a:solidFill>
                  <a:schemeClr val="dk2"/>
                </a:solidFill>
              </a:rPr>
              <a:t>why</a:t>
            </a:r>
            <a:r>
              <a:rPr lang="en" sz="1700">
                <a:solidFill>
                  <a:schemeClr val="dk2"/>
                </a:solidFill>
              </a:rPr>
              <a:t> do we need to pad?</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Convolutional layers can take any input size ✅</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Dense layers need a fixed size, but we add Adaptive pool layer right before to create a fixed size </a:t>
            </a:r>
            <a:r>
              <a:rPr lang="en" sz="1700">
                <a:solidFill>
                  <a:schemeClr val="dk2"/>
                </a:solidFill>
              </a:rPr>
              <a:t>✅</a:t>
            </a:r>
            <a:endParaRPr sz="1700">
              <a:solidFill>
                <a:schemeClr val="dk2"/>
              </a:solidFill>
            </a:endParaRPr>
          </a:p>
          <a:p>
            <a:pPr indent="0" lvl="0" marL="45720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rPr lang="en" sz="1700">
                <a:solidFill>
                  <a:schemeClr val="dk2"/>
                </a:solidFill>
              </a:rPr>
              <a:t>BUT data loaders need a fixed input </a:t>
            </a:r>
            <a:r>
              <a:rPr lang="en" sz="1700">
                <a:solidFill>
                  <a:schemeClr val="dk2"/>
                </a:solidFill>
              </a:rPr>
              <a:t>dimension within batches!</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Approach #1: Just pad up to largest image size in that batch</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Approach #2: Batch images by similar size -&gt; Less padding</a:t>
            </a:r>
            <a:endParaRPr sz="17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311700" y="214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 Model w Densenet (h&amp;e)</a:t>
            </a:r>
            <a:endParaRPr/>
          </a:p>
        </p:txBody>
      </p:sp>
      <p:sp>
        <p:nvSpPr>
          <p:cNvPr id="237" name="Google Shape;23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38" name="Google Shape;238;p32"/>
          <p:cNvSpPr txBox="1"/>
          <p:nvPr/>
        </p:nvSpPr>
        <p:spPr>
          <a:xfrm>
            <a:off x="2001050" y="664500"/>
            <a:ext cx="90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New</a:t>
            </a:r>
            <a:endParaRPr sz="1800">
              <a:solidFill>
                <a:schemeClr val="dk2"/>
              </a:solidFill>
            </a:endParaRPr>
          </a:p>
        </p:txBody>
      </p:sp>
      <p:sp>
        <p:nvSpPr>
          <p:cNvPr id="239" name="Google Shape;239;p32"/>
          <p:cNvSpPr txBox="1"/>
          <p:nvPr/>
        </p:nvSpPr>
        <p:spPr>
          <a:xfrm>
            <a:off x="6561838" y="690763"/>
            <a:ext cx="58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Old</a:t>
            </a:r>
            <a:endParaRPr sz="1800">
              <a:solidFill>
                <a:schemeClr val="dk2"/>
              </a:solidFill>
            </a:endParaRPr>
          </a:p>
        </p:txBody>
      </p:sp>
      <p:pic>
        <p:nvPicPr>
          <p:cNvPr id="240" name="Google Shape;240;p32"/>
          <p:cNvPicPr preferRelativeResize="0"/>
          <p:nvPr/>
        </p:nvPicPr>
        <p:blipFill rotWithShape="1">
          <a:blip r:embed="rId3">
            <a:alphaModFix/>
          </a:blip>
          <a:srcRect b="0" l="0" r="0" t="43052"/>
          <a:stretch/>
        </p:blipFill>
        <p:spPr>
          <a:xfrm>
            <a:off x="4318000" y="1046323"/>
            <a:ext cx="2955999" cy="2588964"/>
          </a:xfrm>
          <a:prstGeom prst="rect">
            <a:avLst/>
          </a:prstGeom>
          <a:noFill/>
          <a:ln>
            <a:noFill/>
          </a:ln>
        </p:spPr>
      </p:pic>
      <p:pic>
        <p:nvPicPr>
          <p:cNvPr id="241" name="Google Shape;241;p32"/>
          <p:cNvPicPr preferRelativeResize="0"/>
          <p:nvPr/>
        </p:nvPicPr>
        <p:blipFill rotWithShape="1">
          <a:blip r:embed="rId3">
            <a:alphaModFix/>
          </a:blip>
          <a:srcRect b="56050" l="-1380" r="1380" t="-915"/>
          <a:stretch/>
        </p:blipFill>
        <p:spPr>
          <a:xfrm>
            <a:off x="6414275" y="2835872"/>
            <a:ext cx="3344300" cy="2307626"/>
          </a:xfrm>
          <a:prstGeom prst="rect">
            <a:avLst/>
          </a:prstGeom>
          <a:noFill/>
          <a:ln>
            <a:noFill/>
          </a:ln>
        </p:spPr>
      </p:pic>
      <p:pic>
        <p:nvPicPr>
          <p:cNvPr id="242" name="Google Shape;242;p32"/>
          <p:cNvPicPr preferRelativeResize="0"/>
          <p:nvPr/>
        </p:nvPicPr>
        <p:blipFill rotWithShape="1">
          <a:blip r:embed="rId4">
            <a:alphaModFix/>
          </a:blip>
          <a:srcRect b="0" l="0" r="5168" t="42785"/>
          <a:stretch/>
        </p:blipFill>
        <p:spPr>
          <a:xfrm>
            <a:off x="134700" y="1040210"/>
            <a:ext cx="2956000" cy="2601227"/>
          </a:xfrm>
          <a:prstGeom prst="rect">
            <a:avLst/>
          </a:prstGeom>
          <a:noFill/>
          <a:ln>
            <a:noFill/>
          </a:ln>
        </p:spPr>
      </p:pic>
      <p:pic>
        <p:nvPicPr>
          <p:cNvPr id="243" name="Google Shape;243;p32"/>
          <p:cNvPicPr preferRelativeResize="0"/>
          <p:nvPr/>
        </p:nvPicPr>
        <p:blipFill rotWithShape="1">
          <a:blip r:embed="rId4">
            <a:alphaModFix/>
          </a:blip>
          <a:srcRect b="57484" l="0" r="26948" t="0"/>
          <a:stretch/>
        </p:blipFill>
        <p:spPr>
          <a:xfrm>
            <a:off x="2001050" y="2956650"/>
            <a:ext cx="2576175" cy="2186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MIL Attention </a:t>
            </a:r>
            <a:endParaRPr/>
          </a:p>
        </p:txBody>
      </p:sp>
      <p:sp>
        <p:nvSpPr>
          <p:cNvPr id="249" name="Google Shape;24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0" name="Google Shape;250;p33"/>
          <p:cNvPicPr preferRelativeResize="0"/>
          <p:nvPr/>
        </p:nvPicPr>
        <p:blipFill>
          <a:blip r:embed="rId3">
            <a:alphaModFix/>
          </a:blip>
          <a:stretch>
            <a:fillRect/>
          </a:stretch>
        </p:blipFill>
        <p:spPr>
          <a:xfrm>
            <a:off x="744675" y="1100675"/>
            <a:ext cx="7371774" cy="3690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Visualizing MIL Attention </a:t>
            </a:r>
            <a:endParaRPr/>
          </a:p>
          <a:p>
            <a:pPr indent="0" lvl="0" marL="0" rtl="0" algn="l">
              <a:spcBef>
                <a:spcPts val="0"/>
              </a:spcBef>
              <a:spcAft>
                <a:spcPts val="0"/>
              </a:spcAft>
              <a:buNone/>
            </a:pPr>
            <a:r>
              <a:t/>
            </a:r>
            <a:endParaRPr/>
          </a:p>
        </p:txBody>
      </p:sp>
      <p:sp>
        <p:nvSpPr>
          <p:cNvPr id="256" name="Google Shape;25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7" name="Google Shape;257;p34"/>
          <p:cNvPicPr preferRelativeResize="0"/>
          <p:nvPr/>
        </p:nvPicPr>
        <p:blipFill>
          <a:blip r:embed="rId3">
            <a:alphaModFix/>
          </a:blip>
          <a:stretch>
            <a:fillRect/>
          </a:stretch>
        </p:blipFill>
        <p:spPr>
          <a:xfrm>
            <a:off x="796625" y="1096825"/>
            <a:ext cx="7452549" cy="3726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nvSpPr>
        <p:spPr>
          <a:xfrm>
            <a:off x="1719525" y="4436800"/>
            <a:ext cx="6669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h&amp;e</a:t>
            </a:r>
            <a:endParaRPr sz="1800">
              <a:solidFill>
                <a:schemeClr val="dk2"/>
              </a:solidFill>
            </a:endParaRPr>
          </a:p>
        </p:txBody>
      </p:sp>
      <p:sp>
        <p:nvSpPr>
          <p:cNvPr id="263" name="Google Shape;263;p35"/>
          <p:cNvSpPr txBox="1"/>
          <p:nvPr/>
        </p:nvSpPr>
        <p:spPr>
          <a:xfrm>
            <a:off x="4200275" y="4436788"/>
            <a:ext cx="9720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melan</a:t>
            </a:r>
            <a:endParaRPr sz="1800">
              <a:solidFill>
                <a:schemeClr val="dk2"/>
              </a:solidFill>
            </a:endParaRPr>
          </a:p>
        </p:txBody>
      </p:sp>
      <p:sp>
        <p:nvSpPr>
          <p:cNvPr id="264" name="Google Shape;264;p35"/>
          <p:cNvSpPr txBox="1"/>
          <p:nvPr/>
        </p:nvSpPr>
        <p:spPr>
          <a:xfrm>
            <a:off x="6536463" y="4436788"/>
            <a:ext cx="916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sox10</a:t>
            </a:r>
            <a:endParaRPr sz="1800">
              <a:solidFill>
                <a:schemeClr val="dk2"/>
              </a:solidFill>
            </a:endParaRPr>
          </a:p>
        </p:txBody>
      </p:sp>
      <p:sp>
        <p:nvSpPr>
          <p:cNvPr id="265" name="Google Shape;265;p35"/>
          <p:cNvSpPr txBox="1"/>
          <p:nvPr/>
        </p:nvSpPr>
        <p:spPr>
          <a:xfrm>
            <a:off x="70050" y="86325"/>
            <a:ext cx="13191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2"/>
                </a:solidFill>
              </a:rPr>
              <a:t>Case 53</a:t>
            </a:r>
            <a:endParaRPr b="1" sz="2000">
              <a:solidFill>
                <a:schemeClr val="dk2"/>
              </a:solidFill>
            </a:endParaRPr>
          </a:p>
        </p:txBody>
      </p:sp>
      <p:pic>
        <p:nvPicPr>
          <p:cNvPr id="266" name="Google Shape;266;p35" title="case_53_match_1_h&amp;e.png"/>
          <p:cNvPicPr preferRelativeResize="0"/>
          <p:nvPr/>
        </p:nvPicPr>
        <p:blipFill>
          <a:blip r:embed="rId3">
            <a:alphaModFix/>
          </a:blip>
          <a:stretch>
            <a:fillRect/>
          </a:stretch>
        </p:blipFill>
        <p:spPr>
          <a:xfrm>
            <a:off x="1593399" y="152400"/>
            <a:ext cx="861224" cy="4291548"/>
          </a:xfrm>
          <a:prstGeom prst="rect">
            <a:avLst/>
          </a:prstGeom>
          <a:noFill/>
          <a:ln>
            <a:noFill/>
          </a:ln>
        </p:spPr>
      </p:pic>
      <p:pic>
        <p:nvPicPr>
          <p:cNvPr id="267" name="Google Shape;267;p35" title="case_53_match_1_melan.png"/>
          <p:cNvPicPr preferRelativeResize="0"/>
          <p:nvPr/>
        </p:nvPicPr>
        <p:blipFill>
          <a:blip r:embed="rId4">
            <a:alphaModFix/>
          </a:blip>
          <a:stretch>
            <a:fillRect/>
          </a:stretch>
        </p:blipFill>
        <p:spPr>
          <a:xfrm>
            <a:off x="4136386" y="152400"/>
            <a:ext cx="815125" cy="4291548"/>
          </a:xfrm>
          <a:prstGeom prst="rect">
            <a:avLst/>
          </a:prstGeom>
          <a:noFill/>
          <a:ln>
            <a:noFill/>
          </a:ln>
        </p:spPr>
      </p:pic>
      <p:pic>
        <p:nvPicPr>
          <p:cNvPr id="268" name="Google Shape;268;p35" title="case_53_match_1_sox10.png"/>
          <p:cNvPicPr preferRelativeResize="0"/>
          <p:nvPr/>
        </p:nvPicPr>
        <p:blipFill>
          <a:blip r:embed="rId5">
            <a:alphaModFix/>
          </a:blip>
          <a:stretch>
            <a:fillRect/>
          </a:stretch>
        </p:blipFill>
        <p:spPr>
          <a:xfrm>
            <a:off x="6633251" y="86325"/>
            <a:ext cx="722953" cy="42915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Cross-stain Patch Testing on Nice Matches - case 53</a:t>
            </a:r>
            <a:endParaRPr sz="2420"/>
          </a:p>
        </p:txBody>
      </p:sp>
      <p:pic>
        <p:nvPicPr>
          <p:cNvPr id="274" name="Google Shape;274;p36" title="case_53_match_1_h&amp;e_patch80_h&amp;e.png"/>
          <p:cNvPicPr preferRelativeResize="0"/>
          <p:nvPr/>
        </p:nvPicPr>
        <p:blipFill>
          <a:blip r:embed="rId3">
            <a:alphaModFix/>
          </a:blip>
          <a:stretch>
            <a:fillRect/>
          </a:stretch>
        </p:blipFill>
        <p:spPr>
          <a:xfrm>
            <a:off x="258950" y="711550"/>
            <a:ext cx="2142500" cy="2149164"/>
          </a:xfrm>
          <a:prstGeom prst="rect">
            <a:avLst/>
          </a:prstGeom>
          <a:noFill/>
          <a:ln>
            <a:noFill/>
          </a:ln>
        </p:spPr>
      </p:pic>
      <p:pic>
        <p:nvPicPr>
          <p:cNvPr id="275" name="Google Shape;275;p36" title="case_53_match_1_h&amp;e_patch80_melan.png"/>
          <p:cNvPicPr preferRelativeResize="0"/>
          <p:nvPr/>
        </p:nvPicPr>
        <p:blipFill>
          <a:blip r:embed="rId4">
            <a:alphaModFix/>
          </a:blip>
          <a:stretch>
            <a:fillRect/>
          </a:stretch>
        </p:blipFill>
        <p:spPr>
          <a:xfrm>
            <a:off x="3452775" y="711550"/>
            <a:ext cx="2142500" cy="2149175"/>
          </a:xfrm>
          <a:prstGeom prst="rect">
            <a:avLst/>
          </a:prstGeom>
          <a:noFill/>
          <a:ln>
            <a:noFill/>
          </a:ln>
        </p:spPr>
      </p:pic>
      <p:pic>
        <p:nvPicPr>
          <p:cNvPr id="276" name="Google Shape;276;p36" title="case_53_match_1_h&amp;e_patch80_sox10.png"/>
          <p:cNvPicPr preferRelativeResize="0"/>
          <p:nvPr/>
        </p:nvPicPr>
        <p:blipFill>
          <a:blip r:embed="rId5">
            <a:alphaModFix/>
          </a:blip>
          <a:stretch>
            <a:fillRect/>
          </a:stretch>
        </p:blipFill>
        <p:spPr>
          <a:xfrm>
            <a:off x="6646600" y="711550"/>
            <a:ext cx="2142500" cy="2149164"/>
          </a:xfrm>
          <a:prstGeom prst="rect">
            <a:avLst/>
          </a:prstGeom>
          <a:noFill/>
          <a:ln>
            <a:noFill/>
          </a:ln>
        </p:spPr>
      </p:pic>
      <p:pic>
        <p:nvPicPr>
          <p:cNvPr id="277" name="Google Shape;277;p36" title="case_53_match_1_h&amp;e_patch86_melan.png"/>
          <p:cNvPicPr preferRelativeResize="0"/>
          <p:nvPr/>
        </p:nvPicPr>
        <p:blipFill>
          <a:blip r:embed="rId6">
            <a:alphaModFix/>
          </a:blip>
          <a:stretch>
            <a:fillRect/>
          </a:stretch>
        </p:blipFill>
        <p:spPr>
          <a:xfrm>
            <a:off x="3452775" y="2917313"/>
            <a:ext cx="2142500" cy="2142500"/>
          </a:xfrm>
          <a:prstGeom prst="rect">
            <a:avLst/>
          </a:prstGeom>
          <a:noFill/>
          <a:ln>
            <a:noFill/>
          </a:ln>
        </p:spPr>
      </p:pic>
      <p:pic>
        <p:nvPicPr>
          <p:cNvPr id="278" name="Google Shape;278;p36" title="case_53_match_1_h&amp;e_patch86_sox10.png"/>
          <p:cNvPicPr preferRelativeResize="0"/>
          <p:nvPr/>
        </p:nvPicPr>
        <p:blipFill>
          <a:blip r:embed="rId7">
            <a:alphaModFix/>
          </a:blip>
          <a:stretch>
            <a:fillRect/>
          </a:stretch>
        </p:blipFill>
        <p:spPr>
          <a:xfrm>
            <a:off x="6646599" y="2917338"/>
            <a:ext cx="2142500" cy="2142473"/>
          </a:xfrm>
          <a:prstGeom prst="rect">
            <a:avLst/>
          </a:prstGeom>
          <a:noFill/>
          <a:ln>
            <a:noFill/>
          </a:ln>
        </p:spPr>
      </p:pic>
      <p:pic>
        <p:nvPicPr>
          <p:cNvPr id="279" name="Google Shape;279;p36" title="case_53_match_1_h&amp;e_patch86_h&amp;e.png"/>
          <p:cNvPicPr preferRelativeResize="0"/>
          <p:nvPr/>
        </p:nvPicPr>
        <p:blipFill>
          <a:blip r:embed="rId8">
            <a:alphaModFix/>
          </a:blip>
          <a:stretch>
            <a:fillRect/>
          </a:stretch>
        </p:blipFill>
        <p:spPr>
          <a:xfrm>
            <a:off x="258949" y="2917338"/>
            <a:ext cx="2142500" cy="21424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7" title="case_68_match_2_sox10.png"/>
          <p:cNvPicPr preferRelativeResize="0"/>
          <p:nvPr/>
        </p:nvPicPr>
        <p:blipFill>
          <a:blip r:embed="rId3">
            <a:alphaModFix/>
          </a:blip>
          <a:stretch>
            <a:fillRect/>
          </a:stretch>
        </p:blipFill>
        <p:spPr>
          <a:xfrm>
            <a:off x="6246013" y="1462800"/>
            <a:ext cx="2570551" cy="1980307"/>
          </a:xfrm>
          <a:prstGeom prst="rect">
            <a:avLst/>
          </a:prstGeom>
          <a:noFill/>
          <a:ln>
            <a:noFill/>
          </a:ln>
        </p:spPr>
      </p:pic>
      <p:pic>
        <p:nvPicPr>
          <p:cNvPr id="285" name="Google Shape;285;p37" title="case_68_match_2_h&amp;e.png"/>
          <p:cNvPicPr preferRelativeResize="0"/>
          <p:nvPr/>
        </p:nvPicPr>
        <p:blipFill>
          <a:blip r:embed="rId4">
            <a:alphaModFix/>
          </a:blip>
          <a:stretch>
            <a:fillRect/>
          </a:stretch>
        </p:blipFill>
        <p:spPr>
          <a:xfrm>
            <a:off x="327437" y="1462813"/>
            <a:ext cx="2570548" cy="2068576"/>
          </a:xfrm>
          <a:prstGeom prst="rect">
            <a:avLst/>
          </a:prstGeom>
          <a:noFill/>
          <a:ln>
            <a:noFill/>
          </a:ln>
        </p:spPr>
      </p:pic>
      <p:pic>
        <p:nvPicPr>
          <p:cNvPr id="286" name="Google Shape;286;p37" title="case_68_match_2_melan.png"/>
          <p:cNvPicPr preferRelativeResize="0"/>
          <p:nvPr/>
        </p:nvPicPr>
        <p:blipFill>
          <a:blip r:embed="rId5">
            <a:alphaModFix/>
          </a:blip>
          <a:stretch>
            <a:fillRect/>
          </a:stretch>
        </p:blipFill>
        <p:spPr>
          <a:xfrm>
            <a:off x="3229450" y="1504825"/>
            <a:ext cx="2685124" cy="1984548"/>
          </a:xfrm>
          <a:prstGeom prst="rect">
            <a:avLst/>
          </a:prstGeom>
          <a:noFill/>
          <a:ln>
            <a:noFill/>
          </a:ln>
        </p:spPr>
      </p:pic>
      <p:sp>
        <p:nvSpPr>
          <p:cNvPr id="287" name="Google Shape;287;p37"/>
          <p:cNvSpPr txBox="1"/>
          <p:nvPr/>
        </p:nvSpPr>
        <p:spPr>
          <a:xfrm>
            <a:off x="1250313" y="3318238"/>
            <a:ext cx="724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h&amp;e</a:t>
            </a:r>
            <a:endParaRPr sz="1800">
              <a:solidFill>
                <a:schemeClr val="dk2"/>
              </a:solidFill>
            </a:endParaRPr>
          </a:p>
        </p:txBody>
      </p:sp>
      <p:sp>
        <p:nvSpPr>
          <p:cNvPr id="288" name="Google Shape;288;p37"/>
          <p:cNvSpPr txBox="1"/>
          <p:nvPr/>
        </p:nvSpPr>
        <p:spPr>
          <a:xfrm>
            <a:off x="4367088" y="3318238"/>
            <a:ext cx="9720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melan</a:t>
            </a:r>
            <a:endParaRPr sz="1800">
              <a:solidFill>
                <a:schemeClr val="dk2"/>
              </a:solidFill>
            </a:endParaRPr>
          </a:p>
        </p:txBody>
      </p:sp>
      <p:sp>
        <p:nvSpPr>
          <p:cNvPr id="289" name="Google Shape;289;p37"/>
          <p:cNvSpPr txBox="1"/>
          <p:nvPr/>
        </p:nvSpPr>
        <p:spPr>
          <a:xfrm>
            <a:off x="7438613" y="3360888"/>
            <a:ext cx="916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sox10</a:t>
            </a:r>
            <a:endParaRPr sz="1800">
              <a:solidFill>
                <a:schemeClr val="dk2"/>
              </a:solidFill>
            </a:endParaRPr>
          </a:p>
        </p:txBody>
      </p:sp>
      <p:sp>
        <p:nvSpPr>
          <p:cNvPr id="290" name="Google Shape;290;p37"/>
          <p:cNvSpPr txBox="1"/>
          <p:nvPr/>
        </p:nvSpPr>
        <p:spPr>
          <a:xfrm>
            <a:off x="183300" y="206750"/>
            <a:ext cx="12789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rPr>
              <a:t>Case 68</a:t>
            </a:r>
            <a:endParaRPr b="1" sz="22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Cross-stain Patch Testing on Nice Matches - case 68</a:t>
            </a:r>
            <a:endParaRPr sz="2420"/>
          </a:p>
        </p:txBody>
      </p:sp>
      <p:pic>
        <p:nvPicPr>
          <p:cNvPr id="296" name="Google Shape;296;p38" title="case_68_match_2_h&amp;e_patch3_h&amp;e.png"/>
          <p:cNvPicPr preferRelativeResize="0"/>
          <p:nvPr/>
        </p:nvPicPr>
        <p:blipFill>
          <a:blip r:embed="rId3">
            <a:alphaModFix/>
          </a:blip>
          <a:stretch>
            <a:fillRect/>
          </a:stretch>
        </p:blipFill>
        <p:spPr>
          <a:xfrm>
            <a:off x="307825" y="725100"/>
            <a:ext cx="2124175" cy="2119050"/>
          </a:xfrm>
          <a:prstGeom prst="rect">
            <a:avLst/>
          </a:prstGeom>
          <a:noFill/>
          <a:ln>
            <a:noFill/>
          </a:ln>
        </p:spPr>
      </p:pic>
      <p:pic>
        <p:nvPicPr>
          <p:cNvPr id="297" name="Google Shape;297;p38" title="case_68_match_2_h&amp;e_patch3_melan.png"/>
          <p:cNvPicPr preferRelativeResize="0"/>
          <p:nvPr/>
        </p:nvPicPr>
        <p:blipFill>
          <a:blip r:embed="rId4">
            <a:alphaModFix/>
          </a:blip>
          <a:stretch>
            <a:fillRect/>
          </a:stretch>
        </p:blipFill>
        <p:spPr>
          <a:xfrm>
            <a:off x="3477226" y="725100"/>
            <a:ext cx="2153687" cy="2148500"/>
          </a:xfrm>
          <a:prstGeom prst="rect">
            <a:avLst/>
          </a:prstGeom>
          <a:noFill/>
          <a:ln>
            <a:noFill/>
          </a:ln>
        </p:spPr>
      </p:pic>
      <p:pic>
        <p:nvPicPr>
          <p:cNvPr id="298" name="Google Shape;298;p38" title="case_68_match_2_h&amp;e_patch3_sox10.png"/>
          <p:cNvPicPr preferRelativeResize="0"/>
          <p:nvPr/>
        </p:nvPicPr>
        <p:blipFill>
          <a:blip r:embed="rId5">
            <a:alphaModFix/>
          </a:blip>
          <a:stretch>
            <a:fillRect/>
          </a:stretch>
        </p:blipFill>
        <p:spPr>
          <a:xfrm>
            <a:off x="6537675" y="725100"/>
            <a:ext cx="2153700" cy="2148513"/>
          </a:xfrm>
          <a:prstGeom prst="rect">
            <a:avLst/>
          </a:prstGeom>
          <a:noFill/>
          <a:ln>
            <a:noFill/>
          </a:ln>
        </p:spPr>
      </p:pic>
      <p:pic>
        <p:nvPicPr>
          <p:cNvPr id="299" name="Google Shape;299;p38" title="case_68_match_2_h&amp;e_patch11_melan.png"/>
          <p:cNvPicPr preferRelativeResize="0"/>
          <p:nvPr/>
        </p:nvPicPr>
        <p:blipFill>
          <a:blip r:embed="rId6">
            <a:alphaModFix/>
          </a:blip>
          <a:stretch>
            <a:fillRect/>
          </a:stretch>
        </p:blipFill>
        <p:spPr>
          <a:xfrm>
            <a:off x="3477225" y="2920913"/>
            <a:ext cx="2153700" cy="2153700"/>
          </a:xfrm>
          <a:prstGeom prst="rect">
            <a:avLst/>
          </a:prstGeom>
          <a:noFill/>
          <a:ln>
            <a:noFill/>
          </a:ln>
        </p:spPr>
      </p:pic>
      <p:pic>
        <p:nvPicPr>
          <p:cNvPr id="300" name="Google Shape;300;p38" title="case_68_match_2_h&amp;e_patch11_sox10.png"/>
          <p:cNvPicPr preferRelativeResize="0"/>
          <p:nvPr/>
        </p:nvPicPr>
        <p:blipFill>
          <a:blip r:embed="rId7">
            <a:alphaModFix/>
          </a:blip>
          <a:stretch>
            <a:fillRect/>
          </a:stretch>
        </p:blipFill>
        <p:spPr>
          <a:xfrm>
            <a:off x="6552438" y="2920925"/>
            <a:ext cx="2124175" cy="2124175"/>
          </a:xfrm>
          <a:prstGeom prst="rect">
            <a:avLst/>
          </a:prstGeom>
          <a:noFill/>
          <a:ln>
            <a:noFill/>
          </a:ln>
        </p:spPr>
      </p:pic>
      <p:pic>
        <p:nvPicPr>
          <p:cNvPr id="301" name="Google Shape;301;p38" title="case_68_match_2_h&amp;e_patch11_h&amp;e.png"/>
          <p:cNvPicPr preferRelativeResize="0"/>
          <p:nvPr/>
        </p:nvPicPr>
        <p:blipFill>
          <a:blip r:embed="rId8">
            <a:alphaModFix/>
          </a:blip>
          <a:stretch>
            <a:fillRect/>
          </a:stretch>
        </p:blipFill>
        <p:spPr>
          <a:xfrm>
            <a:off x="307849" y="2920937"/>
            <a:ext cx="2124150" cy="2124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#1: Padding to a consistent size within-batch</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Resize only images &gt; 400 pixels (small % of all images) for compute efficiency (less padding) </a:t>
            </a:r>
            <a:endParaRPr/>
          </a:p>
          <a:p>
            <a:pPr indent="0" lvl="0" marL="0" rtl="0" algn="l">
              <a:spcBef>
                <a:spcPts val="1200"/>
              </a:spcBef>
              <a:spcAft>
                <a:spcPts val="0"/>
              </a:spcAft>
              <a:buNone/>
            </a:pPr>
            <a:r>
              <a:rPr lang="en"/>
              <a:t>2) We pad all images to the size of the largest image in that batch -&gt; Uniform dimensions within batch</a:t>
            </a:r>
            <a:endParaRPr/>
          </a:p>
          <a:p>
            <a:pPr indent="-342900" lvl="0" marL="457200" rtl="0" algn="l">
              <a:spcBef>
                <a:spcPts val="1200"/>
              </a:spcBef>
              <a:spcAft>
                <a:spcPts val="0"/>
              </a:spcAft>
              <a:buSzPts val="1800"/>
              <a:buChar char="-"/>
            </a:pPr>
            <a:r>
              <a:rPr lang="en"/>
              <a:t>Padding doesn’t hurt performance bc CNNs can learn that padding doesn’t influence the class value (ChatGPT)</a:t>
            </a:r>
            <a:endParaRPr/>
          </a:p>
          <a:p>
            <a:pPr indent="-342900" lvl="0" marL="457200" rtl="0" algn="l">
              <a:spcBef>
                <a:spcPts val="0"/>
              </a:spcBef>
              <a:spcAft>
                <a:spcPts val="0"/>
              </a:spcAft>
              <a:buSzPts val="1800"/>
              <a:buChar char="-"/>
            </a:pPr>
            <a:r>
              <a:rPr lang="en"/>
              <a:t>We need to pad bc data loader needs consistent image size</a:t>
            </a:r>
            <a:endParaRPr/>
          </a:p>
          <a:p>
            <a:pPr indent="0" lvl="0" marL="0" rtl="0" algn="l">
              <a:spcBef>
                <a:spcPts val="1200"/>
              </a:spcBef>
              <a:spcAft>
                <a:spcPts val="1200"/>
              </a:spcAft>
              <a:buNone/>
            </a:pPr>
            <a:r>
              <a:rPr lang="en"/>
              <a:t>3) All images pass through the CNN with adaptive pooling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#1 Performance </a:t>
            </a:r>
            <a:r>
              <a:rPr lang="en" sz="1911" u="sng">
                <a:solidFill>
                  <a:schemeClr val="hlink"/>
                </a:solidFill>
                <a:hlinkClick r:id="rId3"/>
              </a:rPr>
              <a:t>(adapool colab)</a:t>
            </a:r>
            <a:r>
              <a:rPr lang="en" sz="1911"/>
              <a:t> </a:t>
            </a:r>
            <a:r>
              <a:rPr lang="en" sz="1911" u="sng">
                <a:solidFill>
                  <a:schemeClr val="hlink"/>
                </a:solidFill>
                <a:hlinkClick r:id="rId4"/>
              </a:rPr>
              <a:t>(normal cnn colab)</a:t>
            </a:r>
            <a:endParaRPr sz="1911"/>
          </a:p>
        </p:txBody>
      </p:sp>
      <p:sp>
        <p:nvSpPr>
          <p:cNvPr id="74" name="Google Shape;74;p16"/>
          <p:cNvSpPr txBox="1"/>
          <p:nvPr>
            <p:ph idx="1" type="body"/>
          </p:nvPr>
        </p:nvSpPr>
        <p:spPr>
          <a:xfrm>
            <a:off x="429800" y="936450"/>
            <a:ext cx="2549100" cy="438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a:t>Normal CNN</a:t>
            </a:r>
            <a:endParaRPr/>
          </a:p>
        </p:txBody>
      </p:sp>
      <p:pic>
        <p:nvPicPr>
          <p:cNvPr id="75" name="Google Shape;75;p16" title="Screen Shot 2025-05-13 at 5.58.09 PM.png"/>
          <p:cNvPicPr preferRelativeResize="0"/>
          <p:nvPr/>
        </p:nvPicPr>
        <p:blipFill rotWithShape="1">
          <a:blip r:embed="rId5">
            <a:alphaModFix/>
          </a:blip>
          <a:srcRect b="0" l="0" r="15583" t="0"/>
          <a:stretch/>
        </p:blipFill>
        <p:spPr>
          <a:xfrm>
            <a:off x="37400" y="2356100"/>
            <a:ext cx="2549099" cy="2538800"/>
          </a:xfrm>
          <a:prstGeom prst="rect">
            <a:avLst/>
          </a:prstGeom>
          <a:noFill/>
          <a:ln>
            <a:noFill/>
          </a:ln>
        </p:spPr>
      </p:pic>
      <p:pic>
        <p:nvPicPr>
          <p:cNvPr id="76" name="Google Shape;76;p16" title="Screen Shot 2025-05-13 at 5.59.40 PM.png"/>
          <p:cNvPicPr preferRelativeResize="0"/>
          <p:nvPr/>
        </p:nvPicPr>
        <p:blipFill>
          <a:blip r:embed="rId6">
            <a:alphaModFix/>
          </a:blip>
          <a:stretch>
            <a:fillRect/>
          </a:stretch>
        </p:blipFill>
        <p:spPr>
          <a:xfrm>
            <a:off x="-1" y="1565013"/>
            <a:ext cx="2621425" cy="676850"/>
          </a:xfrm>
          <a:prstGeom prst="rect">
            <a:avLst/>
          </a:prstGeom>
          <a:noFill/>
          <a:ln>
            <a:noFill/>
          </a:ln>
        </p:spPr>
      </p:pic>
      <p:sp>
        <p:nvSpPr>
          <p:cNvPr id="77" name="Google Shape;77;p16"/>
          <p:cNvSpPr txBox="1"/>
          <p:nvPr/>
        </p:nvSpPr>
        <p:spPr>
          <a:xfrm>
            <a:off x="6441000" y="687225"/>
            <a:ext cx="2877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Approach #1</a:t>
            </a:r>
            <a:r>
              <a:rPr lang="en" sz="1800">
                <a:solidFill>
                  <a:schemeClr val="dk2"/>
                </a:solidFill>
              </a:rPr>
              <a:t> (w/ Threshold Tuning)</a:t>
            </a:r>
            <a:endParaRPr sz="1800">
              <a:solidFill>
                <a:schemeClr val="dk2"/>
              </a:solidFill>
            </a:endParaRPr>
          </a:p>
        </p:txBody>
      </p:sp>
      <p:pic>
        <p:nvPicPr>
          <p:cNvPr id="78" name="Google Shape;78;p16" title="Screen Shot 2025-05-13 at 6.13.05 PM.png"/>
          <p:cNvPicPr preferRelativeResize="0"/>
          <p:nvPr/>
        </p:nvPicPr>
        <p:blipFill rotWithShape="1">
          <a:blip r:embed="rId7">
            <a:alphaModFix/>
          </a:blip>
          <a:srcRect b="0" l="0" r="14022" t="0"/>
          <a:stretch/>
        </p:blipFill>
        <p:spPr>
          <a:xfrm>
            <a:off x="6028773" y="2432425"/>
            <a:ext cx="2981600" cy="2711075"/>
          </a:xfrm>
          <a:prstGeom prst="rect">
            <a:avLst/>
          </a:prstGeom>
          <a:noFill/>
          <a:ln>
            <a:noFill/>
          </a:ln>
        </p:spPr>
      </p:pic>
      <p:pic>
        <p:nvPicPr>
          <p:cNvPr id="79" name="Google Shape;79;p16" title="Screen Shot 2025-05-13 at 6.13.58 PM.png"/>
          <p:cNvPicPr preferRelativeResize="0"/>
          <p:nvPr/>
        </p:nvPicPr>
        <p:blipFill>
          <a:blip r:embed="rId8">
            <a:alphaModFix/>
          </a:blip>
          <a:stretch>
            <a:fillRect/>
          </a:stretch>
        </p:blipFill>
        <p:spPr>
          <a:xfrm>
            <a:off x="6441000" y="1374450"/>
            <a:ext cx="2157150" cy="1057975"/>
          </a:xfrm>
          <a:prstGeom prst="rect">
            <a:avLst/>
          </a:prstGeom>
          <a:noFill/>
          <a:ln>
            <a:noFill/>
          </a:ln>
        </p:spPr>
      </p:pic>
      <p:sp>
        <p:nvSpPr>
          <p:cNvPr id="80" name="Google Shape;80;p16"/>
          <p:cNvSpPr txBox="1"/>
          <p:nvPr/>
        </p:nvSpPr>
        <p:spPr>
          <a:xfrm>
            <a:off x="144425" y="1291625"/>
            <a:ext cx="1146000" cy="7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81" name="Google Shape;81;p16" title="Screen Shot 2025-05-13 at 6.17.08 PM.png"/>
          <p:cNvPicPr preferRelativeResize="0"/>
          <p:nvPr/>
        </p:nvPicPr>
        <p:blipFill rotWithShape="1">
          <a:blip r:embed="rId9">
            <a:alphaModFix/>
          </a:blip>
          <a:srcRect b="0" l="0" r="14405" t="0"/>
          <a:stretch/>
        </p:blipFill>
        <p:spPr>
          <a:xfrm>
            <a:off x="3203037" y="2315819"/>
            <a:ext cx="2621425" cy="2619368"/>
          </a:xfrm>
          <a:prstGeom prst="rect">
            <a:avLst/>
          </a:prstGeom>
          <a:noFill/>
          <a:ln>
            <a:noFill/>
          </a:ln>
        </p:spPr>
      </p:pic>
      <p:sp>
        <p:nvSpPr>
          <p:cNvPr id="82" name="Google Shape;82;p16"/>
          <p:cNvSpPr txBox="1"/>
          <p:nvPr/>
        </p:nvSpPr>
        <p:spPr>
          <a:xfrm>
            <a:off x="3152175" y="668150"/>
            <a:ext cx="274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Approach #1 (No Threshold Tuning)</a:t>
            </a:r>
            <a:endParaRPr sz="1800">
              <a:solidFill>
                <a:schemeClr val="dk2"/>
              </a:solidFill>
            </a:endParaRPr>
          </a:p>
        </p:txBody>
      </p:sp>
      <p:pic>
        <p:nvPicPr>
          <p:cNvPr id="83" name="Google Shape;83;p16" title="Screen Shot 2025-05-13 at 6.18.11 PM.png"/>
          <p:cNvPicPr preferRelativeResize="0"/>
          <p:nvPr/>
        </p:nvPicPr>
        <p:blipFill>
          <a:blip r:embed="rId10">
            <a:alphaModFix/>
          </a:blip>
          <a:stretch>
            <a:fillRect/>
          </a:stretch>
        </p:blipFill>
        <p:spPr>
          <a:xfrm>
            <a:off x="3256663" y="1587394"/>
            <a:ext cx="2549100" cy="6320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#2: Bucketing</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Resize only images &gt; 512 pixels (small % of all images) for compute efficiency (less padding) </a:t>
            </a:r>
            <a:endParaRPr/>
          </a:p>
          <a:p>
            <a:pPr indent="0" lvl="0" marL="0" rtl="0" algn="l">
              <a:spcBef>
                <a:spcPts val="1200"/>
              </a:spcBef>
              <a:spcAft>
                <a:spcPts val="0"/>
              </a:spcAft>
              <a:buNone/>
            </a:pPr>
            <a:r>
              <a:rPr b="1" lang="en"/>
              <a:t>2) We group images into 10 different sizes, and pass only images in the same “size bucket” into data loader at once -&gt; Less padding</a:t>
            </a:r>
            <a:endParaRPr b="1"/>
          </a:p>
          <a:p>
            <a:pPr indent="-342900" lvl="0" marL="457200" rtl="0" algn="l">
              <a:spcBef>
                <a:spcPts val="1200"/>
              </a:spcBef>
              <a:spcAft>
                <a:spcPts val="0"/>
              </a:spcAft>
              <a:buSzPts val="1800"/>
              <a:buChar char="-"/>
            </a:pPr>
            <a:r>
              <a:rPr lang="en"/>
              <a:t>Padding doesn’t hurt performance bc CNNs can learn that padding doesn’t influence the class value (ChatGPT)</a:t>
            </a:r>
            <a:endParaRPr/>
          </a:p>
          <a:p>
            <a:pPr indent="-342900" lvl="0" marL="457200" rtl="0" algn="l">
              <a:spcBef>
                <a:spcPts val="0"/>
              </a:spcBef>
              <a:spcAft>
                <a:spcPts val="0"/>
              </a:spcAft>
              <a:buSzPts val="1800"/>
              <a:buChar char="-"/>
            </a:pPr>
            <a:r>
              <a:rPr lang="en"/>
              <a:t>We need to pad bc data loader needs consistent image size</a:t>
            </a:r>
            <a:endParaRPr/>
          </a:p>
          <a:p>
            <a:pPr indent="0" lvl="0" marL="0" rtl="0" algn="l">
              <a:spcBef>
                <a:spcPts val="1200"/>
              </a:spcBef>
              <a:spcAft>
                <a:spcPts val="1200"/>
              </a:spcAft>
              <a:buNone/>
            </a:pPr>
            <a:r>
              <a:rPr lang="en"/>
              <a:t>3) All images pass through the CNN with adaptive pooling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109300" y="95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07608"/>
              <a:buFont typeface="Arial"/>
              <a:buNone/>
            </a:pPr>
            <a:r>
              <a:rPr lang="en"/>
              <a:t>Approach #2 (Bucketing) Performance </a:t>
            </a:r>
            <a:r>
              <a:rPr lang="en" sz="1022" u="sng">
                <a:solidFill>
                  <a:schemeClr val="hlink"/>
                </a:solidFill>
                <a:hlinkClick r:id="rId3"/>
              </a:rPr>
              <a:t>(approach #2 (bucketing) colab)</a:t>
            </a:r>
            <a:r>
              <a:rPr lang="en" sz="1022"/>
              <a:t> (</a:t>
            </a:r>
            <a:r>
              <a:rPr lang="en" sz="1022" u="sng">
                <a:solidFill>
                  <a:schemeClr val="hlink"/>
                </a:solidFill>
                <a:hlinkClick r:id="rId4"/>
              </a:rPr>
              <a:t>approach #1 colab)</a:t>
            </a:r>
            <a:endParaRPr sz="1022"/>
          </a:p>
          <a:p>
            <a:pPr indent="0" lvl="0" marL="0" rtl="0" algn="l">
              <a:spcBef>
                <a:spcPts val="0"/>
              </a:spcBef>
              <a:spcAft>
                <a:spcPts val="0"/>
              </a:spcAft>
              <a:buNone/>
            </a:pPr>
            <a:r>
              <a:t/>
            </a:r>
            <a:endParaRPr/>
          </a:p>
        </p:txBody>
      </p:sp>
      <p:sp>
        <p:nvSpPr>
          <p:cNvPr id="95" name="Google Shape;95;p18"/>
          <p:cNvSpPr txBox="1"/>
          <p:nvPr/>
        </p:nvSpPr>
        <p:spPr>
          <a:xfrm>
            <a:off x="750600" y="887150"/>
            <a:ext cx="2877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Approach #1</a:t>
            </a:r>
            <a:endParaRPr sz="1800">
              <a:solidFill>
                <a:schemeClr val="dk2"/>
              </a:solidFill>
            </a:endParaRPr>
          </a:p>
        </p:txBody>
      </p:sp>
      <p:pic>
        <p:nvPicPr>
          <p:cNvPr id="96" name="Google Shape;96;p18" title="Screen Shot 2025-05-13 at 6.13.05 PM.png"/>
          <p:cNvPicPr preferRelativeResize="0"/>
          <p:nvPr/>
        </p:nvPicPr>
        <p:blipFill rotWithShape="1">
          <a:blip r:embed="rId5">
            <a:alphaModFix/>
          </a:blip>
          <a:srcRect b="0" l="0" r="14022" t="0"/>
          <a:stretch/>
        </p:blipFill>
        <p:spPr>
          <a:xfrm>
            <a:off x="235498" y="2374775"/>
            <a:ext cx="2981600" cy="2711075"/>
          </a:xfrm>
          <a:prstGeom prst="rect">
            <a:avLst/>
          </a:prstGeom>
          <a:noFill/>
          <a:ln>
            <a:noFill/>
          </a:ln>
        </p:spPr>
      </p:pic>
      <p:pic>
        <p:nvPicPr>
          <p:cNvPr id="97" name="Google Shape;97;p18" title="Screen Shot 2025-05-13 at 6.13.58 PM.png"/>
          <p:cNvPicPr preferRelativeResize="0"/>
          <p:nvPr/>
        </p:nvPicPr>
        <p:blipFill>
          <a:blip r:embed="rId6">
            <a:alphaModFix/>
          </a:blip>
          <a:stretch>
            <a:fillRect/>
          </a:stretch>
        </p:blipFill>
        <p:spPr>
          <a:xfrm>
            <a:off x="647725" y="1316800"/>
            <a:ext cx="2157150" cy="1057975"/>
          </a:xfrm>
          <a:prstGeom prst="rect">
            <a:avLst/>
          </a:prstGeom>
          <a:noFill/>
          <a:ln>
            <a:noFill/>
          </a:ln>
        </p:spPr>
      </p:pic>
      <p:pic>
        <p:nvPicPr>
          <p:cNvPr id="98" name="Google Shape;98;p18" title="Screen Shot 2025-05-14 at 12.34.23 PM.png"/>
          <p:cNvPicPr preferRelativeResize="0"/>
          <p:nvPr/>
        </p:nvPicPr>
        <p:blipFill>
          <a:blip r:embed="rId7">
            <a:alphaModFix/>
          </a:blip>
          <a:stretch>
            <a:fillRect/>
          </a:stretch>
        </p:blipFill>
        <p:spPr>
          <a:xfrm>
            <a:off x="4688975" y="1237488"/>
            <a:ext cx="4271051" cy="977712"/>
          </a:xfrm>
          <a:prstGeom prst="rect">
            <a:avLst/>
          </a:prstGeom>
          <a:noFill/>
          <a:ln>
            <a:noFill/>
          </a:ln>
        </p:spPr>
      </p:pic>
      <p:pic>
        <p:nvPicPr>
          <p:cNvPr id="99" name="Google Shape;99;p18" title="Screen Shot 2025-05-14 at 12.36.01 PM.png"/>
          <p:cNvPicPr preferRelativeResize="0"/>
          <p:nvPr/>
        </p:nvPicPr>
        <p:blipFill>
          <a:blip r:embed="rId8">
            <a:alphaModFix/>
          </a:blip>
          <a:stretch>
            <a:fillRect/>
          </a:stretch>
        </p:blipFill>
        <p:spPr>
          <a:xfrm>
            <a:off x="4688975" y="2215200"/>
            <a:ext cx="2686351" cy="2783750"/>
          </a:xfrm>
          <a:prstGeom prst="rect">
            <a:avLst/>
          </a:prstGeom>
          <a:noFill/>
          <a:ln>
            <a:noFill/>
          </a:ln>
        </p:spPr>
      </p:pic>
      <p:sp>
        <p:nvSpPr>
          <p:cNvPr id="100" name="Google Shape;100;p18"/>
          <p:cNvSpPr txBox="1"/>
          <p:nvPr/>
        </p:nvSpPr>
        <p:spPr>
          <a:xfrm>
            <a:off x="4688975" y="775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Approach #2 (10 Buckets)</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232750" y="253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one unfrozen layer works, why not unfreeze two layers?</a:t>
            </a:r>
            <a:endParaRPr/>
          </a:p>
        </p:txBody>
      </p:sp>
      <p:sp>
        <p:nvSpPr>
          <p:cNvPr id="106" name="Google Shape;106;p19"/>
          <p:cNvSpPr txBox="1"/>
          <p:nvPr>
            <p:ph idx="1" type="body"/>
          </p:nvPr>
        </p:nvSpPr>
        <p:spPr>
          <a:xfrm>
            <a:off x="311700" y="1152475"/>
            <a:ext cx="2454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How do we calculate # trainable params? </a:t>
            </a:r>
            <a:r>
              <a:rPr b="1" lang="en" u="sng">
                <a:solidFill>
                  <a:schemeClr val="hlink"/>
                </a:solidFill>
                <a:hlinkClick r:id="rId3"/>
              </a:rPr>
              <a:t>(source)</a:t>
            </a:r>
            <a:endParaRPr b="1"/>
          </a:p>
          <a:p>
            <a:pPr indent="0" lvl="0" marL="0" rtl="0" algn="l">
              <a:spcBef>
                <a:spcPts val="1200"/>
              </a:spcBef>
              <a:spcAft>
                <a:spcPts val="0"/>
              </a:spcAft>
              <a:buNone/>
            </a:pPr>
            <a:r>
              <a:rPr lang="en"/>
              <a:t># trainable params = (# input nodes + 1)*(# output nodes)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07" name="Google Shape;107;p19"/>
          <p:cNvSpPr txBox="1"/>
          <p:nvPr/>
        </p:nvSpPr>
        <p:spPr>
          <a:xfrm>
            <a:off x="3297450" y="1197750"/>
            <a:ext cx="2549100" cy="30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 trainable params w/ 1 unfrozen layer</a:t>
            </a:r>
            <a:endParaRPr b="1"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Final Dense Layer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(4096+1)*2 = 8194</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chemeClr val="dk2"/>
                </a:solidFill>
              </a:rPr>
              <a:t>Total = </a:t>
            </a:r>
            <a:r>
              <a:rPr b="1" lang="en" sz="1800">
                <a:solidFill>
                  <a:schemeClr val="dk2"/>
                </a:solidFill>
              </a:rPr>
              <a:t>8194</a:t>
            </a:r>
            <a:endParaRPr b="1" sz="1800">
              <a:solidFill>
                <a:schemeClr val="dk2"/>
              </a:solidFill>
            </a:endParaRPr>
          </a:p>
        </p:txBody>
      </p:sp>
      <p:sp>
        <p:nvSpPr>
          <p:cNvPr id="108" name="Google Shape;108;p19"/>
          <p:cNvSpPr txBox="1"/>
          <p:nvPr/>
        </p:nvSpPr>
        <p:spPr>
          <a:xfrm>
            <a:off x="6182275" y="1197750"/>
            <a:ext cx="2696100" cy="30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 trainable params w/</a:t>
            </a:r>
            <a:endParaRPr b="1" sz="1800">
              <a:solidFill>
                <a:schemeClr val="dk2"/>
              </a:solidFill>
            </a:endParaRPr>
          </a:p>
          <a:p>
            <a:pPr indent="0" lvl="0" marL="0" rtl="0" algn="l">
              <a:spcBef>
                <a:spcPts val="0"/>
              </a:spcBef>
              <a:spcAft>
                <a:spcPts val="0"/>
              </a:spcAft>
              <a:buNone/>
            </a:pPr>
            <a:r>
              <a:rPr b="1" lang="en" sz="1800">
                <a:solidFill>
                  <a:schemeClr val="dk2"/>
                </a:solidFill>
              </a:rPr>
              <a:t>2 unfrozen layers</a:t>
            </a:r>
            <a:endParaRPr b="1"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2nd to Last Dense Layer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(4096+1)*4096 = 16781312</a:t>
            </a:r>
            <a:endParaRPr sz="1800">
              <a:solidFill>
                <a:schemeClr val="dk2"/>
              </a:solidFill>
            </a:endParaRPr>
          </a:p>
          <a:p>
            <a:pPr indent="0" lvl="0" marL="0" rtl="0" algn="l">
              <a:spcBef>
                <a:spcPts val="0"/>
              </a:spcBef>
              <a:spcAft>
                <a:spcPts val="0"/>
              </a:spcAft>
              <a:buNone/>
            </a:pPr>
            <a:r>
              <a:rPr lang="en" sz="1800">
                <a:solidFill>
                  <a:schemeClr val="dk2"/>
                </a:solidFill>
              </a:rPr>
              <a:t>Final Dense Layer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(4096+1)*2 = 8194</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chemeClr val="dk2"/>
                </a:solidFill>
              </a:rPr>
              <a:t>Total = 16789506</a:t>
            </a:r>
            <a:endParaRPr b="1"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0"/>
          <p:cNvPicPr preferRelativeResize="0"/>
          <p:nvPr/>
        </p:nvPicPr>
        <p:blipFill rotWithShape="1">
          <a:blip r:embed="rId3">
            <a:alphaModFix/>
          </a:blip>
          <a:srcRect b="33302" l="0" r="0" t="0"/>
          <a:stretch/>
        </p:blipFill>
        <p:spPr>
          <a:xfrm>
            <a:off x="4815175" y="1020762"/>
            <a:ext cx="3695376" cy="2498225"/>
          </a:xfrm>
          <a:prstGeom prst="rect">
            <a:avLst/>
          </a:prstGeom>
          <a:noFill/>
          <a:ln>
            <a:noFill/>
          </a:ln>
        </p:spPr>
      </p:pic>
      <p:pic>
        <p:nvPicPr>
          <p:cNvPr id="114" name="Google Shape;114;p20"/>
          <p:cNvPicPr preferRelativeResize="0"/>
          <p:nvPr/>
        </p:nvPicPr>
        <p:blipFill>
          <a:blip r:embed="rId4">
            <a:alphaModFix/>
          </a:blip>
          <a:stretch>
            <a:fillRect/>
          </a:stretch>
        </p:blipFill>
        <p:spPr>
          <a:xfrm>
            <a:off x="4815175" y="3476188"/>
            <a:ext cx="3695376" cy="1269492"/>
          </a:xfrm>
          <a:prstGeom prst="rect">
            <a:avLst/>
          </a:prstGeom>
          <a:noFill/>
          <a:ln>
            <a:noFill/>
          </a:ln>
        </p:spPr>
      </p:pic>
      <p:cxnSp>
        <p:nvCxnSpPr>
          <p:cNvPr id="115" name="Google Shape;115;p20"/>
          <p:cNvCxnSpPr/>
          <p:nvPr/>
        </p:nvCxnSpPr>
        <p:spPr>
          <a:xfrm flipH="1">
            <a:off x="4503450" y="-83550"/>
            <a:ext cx="8400" cy="5263800"/>
          </a:xfrm>
          <a:prstGeom prst="straightConnector1">
            <a:avLst/>
          </a:prstGeom>
          <a:noFill/>
          <a:ln cap="flat" cmpd="sng" w="76200">
            <a:solidFill>
              <a:schemeClr val="dk2"/>
            </a:solidFill>
            <a:prstDash val="solid"/>
            <a:round/>
            <a:headEnd len="med" w="med" type="none"/>
            <a:tailEnd len="med" w="med" type="none"/>
          </a:ln>
        </p:spPr>
      </p:cxnSp>
      <p:sp>
        <p:nvSpPr>
          <p:cNvPr id="116" name="Google Shape;116;p20"/>
          <p:cNvSpPr txBox="1"/>
          <p:nvPr/>
        </p:nvSpPr>
        <p:spPr>
          <a:xfrm>
            <a:off x="985925" y="442825"/>
            <a:ext cx="3446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Model focus after CBAM</a:t>
            </a:r>
            <a:endParaRPr sz="1800">
              <a:solidFill>
                <a:schemeClr val="dk2"/>
              </a:solidFill>
            </a:endParaRPr>
          </a:p>
        </p:txBody>
      </p:sp>
      <p:sp>
        <p:nvSpPr>
          <p:cNvPr id="117" name="Google Shape;117;p20"/>
          <p:cNvSpPr txBox="1"/>
          <p:nvPr/>
        </p:nvSpPr>
        <p:spPr>
          <a:xfrm>
            <a:off x="5114275" y="442825"/>
            <a:ext cx="3446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Model focus before CBAM</a:t>
            </a:r>
            <a:endParaRPr sz="1800">
              <a:solidFill>
                <a:schemeClr val="dk2"/>
              </a:solidFill>
            </a:endParaRPr>
          </a:p>
        </p:txBody>
      </p:sp>
      <p:pic>
        <p:nvPicPr>
          <p:cNvPr id="118" name="Google Shape;118;p20"/>
          <p:cNvPicPr preferRelativeResize="0"/>
          <p:nvPr/>
        </p:nvPicPr>
        <p:blipFill>
          <a:blip r:embed="rId5">
            <a:alphaModFix/>
          </a:blip>
          <a:stretch>
            <a:fillRect/>
          </a:stretch>
        </p:blipFill>
        <p:spPr>
          <a:xfrm>
            <a:off x="759325" y="1088925"/>
            <a:ext cx="3536159" cy="2361854"/>
          </a:xfrm>
          <a:prstGeom prst="rect">
            <a:avLst/>
          </a:prstGeom>
          <a:noFill/>
          <a:ln>
            <a:noFill/>
          </a:ln>
        </p:spPr>
      </p:pic>
      <p:pic>
        <p:nvPicPr>
          <p:cNvPr id="119" name="Google Shape;119;p20"/>
          <p:cNvPicPr preferRelativeResize="0"/>
          <p:nvPr/>
        </p:nvPicPr>
        <p:blipFill>
          <a:blip r:embed="rId6">
            <a:alphaModFix/>
          </a:blip>
          <a:stretch>
            <a:fillRect/>
          </a:stretch>
        </p:blipFill>
        <p:spPr>
          <a:xfrm>
            <a:off x="759325" y="3450775"/>
            <a:ext cx="3536151" cy="11875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with CBAM on new patches</a:t>
            </a:r>
            <a:endParaRPr/>
          </a:p>
        </p:txBody>
      </p:sp>
      <p:pic>
        <p:nvPicPr>
          <p:cNvPr id="125" name="Google Shape;125;p21"/>
          <p:cNvPicPr preferRelativeResize="0"/>
          <p:nvPr/>
        </p:nvPicPr>
        <p:blipFill>
          <a:blip r:embed="rId3">
            <a:alphaModFix/>
          </a:blip>
          <a:stretch>
            <a:fillRect/>
          </a:stretch>
        </p:blipFill>
        <p:spPr>
          <a:xfrm>
            <a:off x="816975" y="1445738"/>
            <a:ext cx="3380949" cy="2800175"/>
          </a:xfrm>
          <a:prstGeom prst="rect">
            <a:avLst/>
          </a:prstGeom>
          <a:noFill/>
          <a:ln>
            <a:noFill/>
          </a:ln>
        </p:spPr>
      </p:pic>
      <p:pic>
        <p:nvPicPr>
          <p:cNvPr id="126" name="Google Shape;126;p21"/>
          <p:cNvPicPr preferRelativeResize="0"/>
          <p:nvPr/>
        </p:nvPicPr>
        <p:blipFill>
          <a:blip r:embed="rId4">
            <a:alphaModFix/>
          </a:blip>
          <a:stretch>
            <a:fillRect/>
          </a:stretch>
        </p:blipFill>
        <p:spPr>
          <a:xfrm>
            <a:off x="1830225" y="4245900"/>
            <a:ext cx="1193250" cy="622125"/>
          </a:xfrm>
          <a:prstGeom prst="rect">
            <a:avLst/>
          </a:prstGeom>
          <a:noFill/>
          <a:ln>
            <a:noFill/>
          </a:ln>
        </p:spPr>
      </p:pic>
      <p:sp>
        <p:nvSpPr>
          <p:cNvPr id="127" name="Google Shape;127;p21"/>
          <p:cNvSpPr txBox="1"/>
          <p:nvPr/>
        </p:nvSpPr>
        <p:spPr>
          <a:xfrm>
            <a:off x="2012700" y="1017725"/>
            <a:ext cx="90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New</a:t>
            </a:r>
            <a:endParaRPr sz="1800">
              <a:solidFill>
                <a:schemeClr val="dk2"/>
              </a:solidFill>
            </a:endParaRPr>
          </a:p>
        </p:txBody>
      </p:sp>
      <p:sp>
        <p:nvSpPr>
          <p:cNvPr id="128" name="Google Shape;128;p21"/>
          <p:cNvSpPr txBox="1"/>
          <p:nvPr/>
        </p:nvSpPr>
        <p:spPr>
          <a:xfrm>
            <a:off x="6573488" y="1043988"/>
            <a:ext cx="58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Old</a:t>
            </a:r>
            <a:endParaRPr sz="1800">
              <a:solidFill>
                <a:schemeClr val="dk2"/>
              </a:solidFill>
            </a:endParaRPr>
          </a:p>
        </p:txBody>
      </p:sp>
      <p:pic>
        <p:nvPicPr>
          <p:cNvPr id="129" name="Google Shape;129;p21"/>
          <p:cNvPicPr preferRelativeResize="0"/>
          <p:nvPr/>
        </p:nvPicPr>
        <p:blipFill>
          <a:blip r:embed="rId5">
            <a:alphaModFix/>
          </a:blip>
          <a:stretch>
            <a:fillRect/>
          </a:stretch>
        </p:blipFill>
        <p:spPr>
          <a:xfrm>
            <a:off x="5367125" y="1531950"/>
            <a:ext cx="3119325" cy="2619649"/>
          </a:xfrm>
          <a:prstGeom prst="rect">
            <a:avLst/>
          </a:prstGeom>
          <a:noFill/>
          <a:ln>
            <a:noFill/>
          </a:ln>
        </p:spPr>
      </p:pic>
      <p:pic>
        <p:nvPicPr>
          <p:cNvPr id="130" name="Google Shape;130;p21"/>
          <p:cNvPicPr preferRelativeResize="0"/>
          <p:nvPr/>
        </p:nvPicPr>
        <p:blipFill>
          <a:blip r:embed="rId6">
            <a:alphaModFix/>
          </a:blip>
          <a:stretch>
            <a:fillRect/>
          </a:stretch>
        </p:blipFill>
        <p:spPr>
          <a:xfrm>
            <a:off x="6302125" y="4204125"/>
            <a:ext cx="1123837" cy="622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